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  <a:srgbClr val="CCFF33"/>
    <a:srgbClr val="00FF00"/>
    <a:srgbClr val="FF0066"/>
    <a:srgbClr val="990033"/>
    <a:srgbClr val="257125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44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147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60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0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719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5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02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6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7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93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3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8CBF3AA-45EB-483B-9B84-0F742476C128}" type="datetimeFigureOut">
              <a:rPr lang="en-CA" smtClean="0"/>
              <a:t>2023-01-11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01DFD63-D609-497C-87B4-3C14F1C7A5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99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32ED-AD37-C7E0-FFFE-E5F9285BF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968" y="1011937"/>
            <a:ext cx="10433304" cy="3200400"/>
          </a:xfrm>
        </p:spPr>
        <p:txBody>
          <a:bodyPr>
            <a:noAutofit/>
          </a:bodyPr>
          <a:lstStyle/>
          <a:p>
            <a:r>
              <a:rPr lang="en-US" sz="54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Off-Label Drug Use during the COVID-19 Pandemic in Africa: The Case of Ivermectin</a:t>
            </a:r>
            <a:endParaRPr lang="en-CA" sz="5400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99095-0F99-17B1-3BC2-B8B4B0D86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681728"/>
            <a:ext cx="8676222" cy="1905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Prof. Jude’s Lab Meeting</a:t>
            </a:r>
          </a:p>
          <a:p>
            <a:r>
              <a:rPr lang="en-US" dirty="0">
                <a:solidFill>
                  <a:schemeClr val="tx1"/>
                </a:solidFill>
              </a:rPr>
              <a:t>Zahra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8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Stance Detection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 p-value of 0.0086 for the chi-score tests suggests that the stance distribution on different topics is very different for the two countries.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BE4DC-1D96-F88C-1C90-2874CD7BE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8" y="2873311"/>
            <a:ext cx="104965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Stance Detection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/>
          </a:bodyPr>
          <a:lstStyle/>
          <a:p>
            <a:pPr algn="just"/>
            <a:r>
              <a:rPr lang="en-CA" dirty="0"/>
              <a:t>There is a great debate between Ivermectin and vaccines on social media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6CF02-6D4B-DAF6-3CC3-ABBEE1EE2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49" y="2877407"/>
            <a:ext cx="6100247" cy="24016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3B7DDF8-8BB4-6660-2581-CF66E148CE84}"/>
              </a:ext>
            </a:extLst>
          </p:cNvPr>
          <p:cNvGrpSpPr/>
          <p:nvPr/>
        </p:nvGrpSpPr>
        <p:grpSpPr>
          <a:xfrm>
            <a:off x="216027" y="2314087"/>
            <a:ext cx="4392549" cy="4178153"/>
            <a:chOff x="206883" y="2451565"/>
            <a:chExt cx="4392549" cy="41781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36A635-6CFB-69F7-AACC-D305C4F31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83" y="2451565"/>
              <a:ext cx="4392549" cy="20624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372DEE7-849A-6067-AC45-37E3C2EEC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701" y="4582733"/>
              <a:ext cx="4320731" cy="2046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4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109728"/>
            <a:ext cx="9692640" cy="1325562"/>
          </a:xfrm>
        </p:spPr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Emotion Analysis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353312"/>
            <a:ext cx="8595360" cy="466344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Using two pretrained models (</a:t>
            </a:r>
            <a:r>
              <a:rPr lang="en-US" dirty="0" err="1"/>
              <a:t>pysentimiento</a:t>
            </a:r>
            <a:r>
              <a:rPr lang="en-US" dirty="0"/>
              <a:t> and </a:t>
            </a:r>
            <a:r>
              <a:rPr lang="en-US" dirty="0" err="1"/>
              <a:t>CardiffNLP</a:t>
            </a:r>
            <a:r>
              <a:rPr lang="en-US" dirty="0"/>
              <a:t>) emotions of the tweets were classified into 7 classes:</a:t>
            </a:r>
          </a:p>
          <a:p>
            <a:pPr lvl="1" algn="just">
              <a:tabLst>
                <a:tab pos="5202238" algn="l"/>
              </a:tabLst>
            </a:pPr>
            <a:r>
              <a:rPr lang="en-US" dirty="0"/>
              <a:t>Optimism, Joy, Surprise, Sadness, Anger, Fear, Disgust</a:t>
            </a:r>
          </a:p>
          <a:p>
            <a:pPr algn="just"/>
            <a:r>
              <a:rPr lang="en-US" dirty="0"/>
              <a:t>The intensity of positive emotions is higher in Nigeria.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478127-B0E1-2D41-8EF3-2DDAEB2D845B}"/>
              </a:ext>
            </a:extLst>
          </p:cNvPr>
          <p:cNvGrpSpPr/>
          <p:nvPr/>
        </p:nvGrpSpPr>
        <p:grpSpPr>
          <a:xfrm>
            <a:off x="7339660" y="2265449"/>
            <a:ext cx="3758184" cy="4558214"/>
            <a:chOff x="7339660" y="2265449"/>
            <a:chExt cx="3758184" cy="45582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A518C4-44DE-EB44-2302-C244CE2AE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9660" y="2265449"/>
              <a:ext cx="3758184" cy="215199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58A999-1880-236A-D800-CF1F061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2169" y="4486178"/>
              <a:ext cx="2002953" cy="233748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5D140E3-3BAF-7C4C-F9C5-9BE450177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484" y="2756918"/>
            <a:ext cx="4145204" cy="40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Emotion Analysis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DE59BA-234A-2AE4-223D-BF32DCB9E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A15813-2309-6C3F-A9BC-7D6B24BD2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64" y="1719072"/>
            <a:ext cx="11322547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Gender and Location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/>
          </a:bodyPr>
          <a:lstStyle/>
          <a:p>
            <a:pPr algn="just"/>
            <a:r>
              <a:rPr lang="en-CA" dirty="0"/>
              <a:t>To recognise the gender of the tweets, first bots were removed using the </a:t>
            </a:r>
            <a:r>
              <a:rPr lang="en-CA" u="sng" dirty="0"/>
              <a:t>source</a:t>
            </a:r>
            <a:r>
              <a:rPr lang="en-CA" dirty="0"/>
              <a:t> field of the tweets.</a:t>
            </a:r>
          </a:p>
          <a:p>
            <a:pPr algn="just"/>
            <a:r>
              <a:rPr lang="en-CA" dirty="0"/>
              <a:t>Using the profile image of the users, and their tweets, the gender of the tweets were recognised with 85% accuracy.</a:t>
            </a:r>
          </a:p>
          <a:p>
            <a:pPr algn="just"/>
            <a:r>
              <a:rPr lang="en-CA" dirty="0"/>
              <a:t>In both countries, 20% of the users who posted tweets related to Ivermectin were female, and 80% were male.</a:t>
            </a:r>
          </a:p>
          <a:p>
            <a:pPr algn="just"/>
            <a:r>
              <a:rPr lang="en-CA" dirty="0"/>
              <a:t>The gender of 1289 and 16117 of the users from Nigeria and South Africa were recognised, respectively. </a:t>
            </a:r>
          </a:p>
          <a:p>
            <a:pPr algn="just"/>
            <a:r>
              <a:rPr lang="en-CA" dirty="0"/>
              <a:t>The province of the tweets was identified using the geolocation and user-specified location of the tweets.</a:t>
            </a:r>
          </a:p>
          <a:p>
            <a:pPr algn="just"/>
            <a:r>
              <a:rPr lang="en-CA" dirty="0"/>
              <a:t>The province of 1417 and 15430 of the tweets was identified for Nigeria and South Africa, respectively.</a:t>
            </a:r>
          </a:p>
          <a:p>
            <a:pPr algn="just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866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Gender and Topics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0717D-3280-8793-DC71-5BEB7BC04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8595360" cy="466344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CA" dirty="0"/>
                  <a:t>Distribution of topics on different genders is similar for the two countries. </a:t>
                </a:r>
              </a:p>
              <a:p>
                <a:pPr lvl="1" algn="just"/>
                <a:r>
                  <a:rPr lang="en-CA" dirty="0"/>
                  <a:t>Women: 98% correlated with p-value of 2.23×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en-CA" dirty="0"/>
              </a:p>
              <a:p>
                <a:pPr lvl="1" algn="just"/>
                <a:r>
                  <a:rPr lang="en-CA" dirty="0"/>
                  <a:t>Men: 95% correlated with p-value of 3.31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CA" dirty="0"/>
              </a:p>
              <a:p>
                <a:pPr algn="just"/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0717D-3280-8793-DC71-5BEB7BC04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8595360" cy="4663440"/>
              </a:xfrm>
              <a:blipFill>
                <a:blip r:embed="rId2"/>
                <a:stretch>
                  <a:fillRect l="-142" t="-9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3D09091-D56D-BB39-86BE-1A7C36AFC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3529584"/>
            <a:ext cx="5373957" cy="2194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F8430D-478E-01B5-CB06-A858F0F12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6" y="3453899"/>
            <a:ext cx="542001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Gender and Stance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/>
          </a:bodyPr>
          <a:lstStyle/>
          <a:p>
            <a:pPr algn="just"/>
            <a:r>
              <a:rPr lang="en-CA" dirty="0"/>
              <a:t>A chi-score p-value of 0.006 shows that the distribution of stance on different genders is very different for the two countries.</a:t>
            </a:r>
          </a:p>
          <a:p>
            <a:pPr algn="just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119AF-7039-063E-050C-72B05EB4C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022" y="3275456"/>
            <a:ext cx="2940177" cy="2704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793F6-C8E6-FBAB-23DC-D403D85AC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006" y="3348608"/>
            <a:ext cx="2765298" cy="26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Gender and Emotion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/>
          </a:bodyPr>
          <a:lstStyle/>
          <a:p>
            <a:pPr algn="just"/>
            <a:r>
              <a:rPr lang="en-CA" dirty="0"/>
              <a:t>Women and men have opposite emotion intensities in the two countries.</a:t>
            </a:r>
          </a:p>
          <a:p>
            <a:pPr algn="just"/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7C88B-9C28-A365-3684-2DAD0CFE6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20" y="3030854"/>
            <a:ext cx="3439668" cy="2789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A06992-29CA-D84E-CB63-5657EBF67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59" y="3030854"/>
            <a:ext cx="3439667" cy="28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Location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/>
          </a:bodyPr>
          <a:lstStyle/>
          <a:p>
            <a:pPr algn="just"/>
            <a:r>
              <a:rPr lang="en-CA" dirty="0"/>
              <a:t>The distribution of tweets on different provinces are not equal. </a:t>
            </a:r>
          </a:p>
          <a:p>
            <a:pPr algn="just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10250-D90E-7E5C-A32A-16C026339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29" y="3076003"/>
            <a:ext cx="3057525" cy="3705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6488E-ED5B-7E55-2C37-1CC6931D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007" y="3076003"/>
            <a:ext cx="4417211" cy="330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128016"/>
            <a:ext cx="9692640" cy="1325562"/>
          </a:xfrm>
        </p:spPr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Location and Stance/Emotion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CDAE7-61DC-B1B8-DE43-58AF3E113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768" y="1421819"/>
            <a:ext cx="2834259" cy="2533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162D-31E6-F258-1E75-D61D6D8C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518" y="1421818"/>
            <a:ext cx="3094408" cy="2533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FBE76-538A-B309-D7D7-6A79285F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768" y="4110598"/>
            <a:ext cx="2834259" cy="2463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894364-7D4A-53D9-CC76-9E572CF28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518" y="4110149"/>
            <a:ext cx="3094408" cy="24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Off-Label Drugs for COVID-19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Several substances were frequently used for treatment or prevention of COVID-19, although rejected by the World Health Organization (WHO):</a:t>
            </a:r>
          </a:p>
          <a:p>
            <a:pPr lvl="1" algn="just"/>
            <a:r>
              <a:rPr lang="en-US" dirty="0"/>
              <a:t>Ivermectin</a:t>
            </a:r>
          </a:p>
          <a:p>
            <a:pPr lvl="1" algn="just"/>
            <a:r>
              <a:rPr lang="en-US" dirty="0"/>
              <a:t>Hydroxychloroquine/Chloroquine</a:t>
            </a:r>
          </a:p>
          <a:p>
            <a:pPr lvl="1" algn="just"/>
            <a:r>
              <a:rPr lang="en-US" dirty="0"/>
              <a:t>Lopinavir</a:t>
            </a:r>
          </a:p>
          <a:p>
            <a:pPr lvl="1" algn="just"/>
            <a:r>
              <a:rPr lang="en-US" dirty="0" err="1"/>
              <a:t>Ruxolitinib</a:t>
            </a:r>
            <a:endParaRPr lang="en-US" dirty="0"/>
          </a:p>
          <a:p>
            <a:pPr lvl="1" algn="just"/>
            <a:r>
              <a:rPr lang="en-US" dirty="0"/>
              <a:t>Colchicine</a:t>
            </a:r>
          </a:p>
          <a:p>
            <a:pPr lvl="1" algn="just"/>
            <a:r>
              <a:rPr lang="en-US" dirty="0"/>
              <a:t>Doxycycline</a:t>
            </a:r>
          </a:p>
          <a:p>
            <a:pPr lvl="1" algn="just"/>
            <a:r>
              <a:rPr lang="en-US" dirty="0"/>
              <a:t>Convalescent Plasma</a:t>
            </a:r>
          </a:p>
          <a:p>
            <a:pPr lvl="1" algn="just"/>
            <a:r>
              <a:rPr lang="en-US" dirty="0"/>
              <a:t>Tofacitinib</a:t>
            </a:r>
          </a:p>
          <a:p>
            <a:pPr lvl="1" algn="just"/>
            <a:r>
              <a:rPr lang="en-US" dirty="0"/>
              <a:t>Metformin</a:t>
            </a:r>
          </a:p>
          <a:p>
            <a:pPr lvl="1" algn="just"/>
            <a:r>
              <a:rPr lang="en-US" dirty="0"/>
              <a:t>Fluvoxamine</a:t>
            </a:r>
          </a:p>
          <a:p>
            <a:pPr lvl="1" algn="just"/>
            <a:r>
              <a:rPr lang="en-US" dirty="0" err="1"/>
              <a:t>Bamlanivimab</a:t>
            </a:r>
            <a:endParaRPr lang="en-US" dirty="0"/>
          </a:p>
          <a:p>
            <a:pPr lvl="1" algn="just"/>
            <a:r>
              <a:rPr lang="en-US" dirty="0" err="1"/>
              <a:t>Baloxavir</a:t>
            </a:r>
            <a:endParaRPr lang="en-US" dirty="0"/>
          </a:p>
          <a:p>
            <a:pPr lvl="1" algn="just"/>
            <a:r>
              <a:rPr lang="en-US" dirty="0" err="1"/>
              <a:t>Marboxil</a:t>
            </a:r>
            <a:endParaRPr lang="en-US" dirty="0"/>
          </a:p>
          <a:p>
            <a:pPr lvl="1" algn="just"/>
            <a:r>
              <a:rPr lang="en-US" dirty="0"/>
              <a:t>Interferon Beta</a:t>
            </a:r>
          </a:p>
          <a:p>
            <a:pPr lvl="1" algn="just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B663A-BB97-4D64-80A4-F3437E1BF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379" y="3240024"/>
            <a:ext cx="7007733" cy="2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Conclusion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/>
          </a:bodyPr>
          <a:lstStyle/>
          <a:p>
            <a:pPr algn="just"/>
            <a:r>
              <a:rPr lang="en-CA" dirty="0"/>
              <a:t>Tweets posted by Ivermectin supporters could be classified into three classes:</a:t>
            </a:r>
          </a:p>
          <a:p>
            <a:pPr algn="just"/>
            <a:endParaRPr lang="en-CA" dirty="0"/>
          </a:p>
          <a:p>
            <a:pPr lvl="1" algn="just"/>
            <a:r>
              <a:rPr lang="en-CA" dirty="0"/>
              <a:t>The first group refer to the many flawed studies that support the efficacy of Ivermectin against SARS-COV-2 in vitro. </a:t>
            </a:r>
          </a:p>
          <a:p>
            <a:pPr lvl="2" algn="just"/>
            <a:r>
              <a:rPr lang="en-CA" dirty="0"/>
              <a:t>Discussions from this group such as </a:t>
            </a:r>
            <a:r>
              <a:rPr lang="en-CA" u="sng" dirty="0"/>
              <a:t>early treatment for COVID-19 </a:t>
            </a:r>
            <a:r>
              <a:rPr lang="en-CA" dirty="0"/>
              <a:t>and </a:t>
            </a:r>
            <a:r>
              <a:rPr lang="en-CA" u="sng" dirty="0"/>
              <a:t>Ivermectin reduces symptoms</a:t>
            </a:r>
            <a:r>
              <a:rPr lang="en-CA" dirty="0"/>
              <a:t> are mostly optimistic.</a:t>
            </a:r>
          </a:p>
          <a:p>
            <a:pPr lvl="2" algn="just"/>
            <a:r>
              <a:rPr lang="en-CA" dirty="0"/>
              <a:t>This could be a great lesson to future crises and epidemics.</a:t>
            </a:r>
          </a:p>
          <a:p>
            <a:pPr lvl="2" algn="just"/>
            <a:endParaRPr lang="en-CA" dirty="0"/>
          </a:p>
          <a:p>
            <a:pPr lvl="2" algn="just"/>
            <a:endParaRPr lang="en-CA" dirty="0"/>
          </a:p>
          <a:p>
            <a:pPr lvl="1" algn="just"/>
            <a:r>
              <a:rPr lang="en-CA" dirty="0"/>
              <a:t>The second group </a:t>
            </a:r>
            <a:r>
              <a:rPr lang="en-US" dirty="0"/>
              <a:t>exemplifies countries that have approved Ivermectin for mass use against COVID-19 such as India, Mexico, and Australia as a success story of Ivermectin, regardless of how dangerous and life-threatening this act could be.</a:t>
            </a:r>
          </a:p>
          <a:p>
            <a:pPr lvl="2" algn="just"/>
            <a:r>
              <a:rPr lang="en-US" dirty="0"/>
              <a:t>These tweets also dominantly have optimism and joy emotions.</a:t>
            </a:r>
          </a:p>
          <a:p>
            <a:pPr lvl="2" algn="just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922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Conclusion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/>
          </a:bodyPr>
          <a:lstStyle/>
          <a:p>
            <a:pPr algn="just"/>
            <a:r>
              <a:rPr lang="en-CA" dirty="0"/>
              <a:t>The third group of tweets are</a:t>
            </a:r>
            <a:r>
              <a:rPr lang="en-US" dirty="0"/>
              <a:t> the result of conspiratorial quotes narrated by influencers.</a:t>
            </a:r>
          </a:p>
          <a:p>
            <a:pPr algn="just"/>
            <a:r>
              <a:rPr lang="en-US" dirty="0"/>
              <a:t>Social media is overwhelmed by conspiracy theories such as:</a:t>
            </a:r>
          </a:p>
          <a:p>
            <a:pPr lvl="1" algn="just"/>
            <a:r>
              <a:rPr lang="en-US" dirty="0"/>
              <a:t>Ivermectin is rejected for emergency approval of the vaccines</a:t>
            </a:r>
          </a:p>
          <a:p>
            <a:pPr lvl="1" algn="just"/>
            <a:r>
              <a:rPr lang="en-US" dirty="0"/>
              <a:t>this pandemic is planned to cause fear and enforce vaccines, that is why Ivermectin cannot be approved</a:t>
            </a:r>
          </a:p>
          <a:p>
            <a:pPr lvl="1" algn="just"/>
            <a:r>
              <a:rPr lang="en-US" dirty="0"/>
              <a:t>Ivermectin is cheap unlike vaccines and does not profit big pharma even the manufacturing company, Merk</a:t>
            </a:r>
            <a:endParaRPr lang="en-CA" dirty="0"/>
          </a:p>
          <a:p>
            <a:pPr algn="just"/>
            <a:r>
              <a:rPr lang="en-CA" dirty="0"/>
              <a:t>These tweets are propagated with intense disgust.</a:t>
            </a:r>
          </a:p>
          <a:p>
            <a:pPr algn="just"/>
            <a:r>
              <a:rPr lang="en-US" dirty="0"/>
              <a:t>This has caused accessing true and accurate information difficult for those who seek for them.</a:t>
            </a:r>
          </a:p>
          <a:p>
            <a:pPr lvl="1" algn="just"/>
            <a:r>
              <a:rPr lang="en-US" dirty="0"/>
              <a:t>there is an urgent need to propagate true information</a:t>
            </a:r>
          </a:p>
          <a:p>
            <a:pPr lvl="1" algn="just"/>
            <a:r>
              <a:rPr lang="en-US" dirty="0"/>
              <a:t>Pharmacists could play an important role in this context as they are the first place people encounter for accessing medicine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242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A0B38D-E33B-7E16-4497-B8A0943D9E20}"/>
              </a:ext>
            </a:extLst>
          </p:cNvPr>
          <p:cNvSpPr txBox="1">
            <a:spLocks/>
          </p:cNvSpPr>
          <p:nvPr/>
        </p:nvSpPr>
        <p:spPr>
          <a:xfrm>
            <a:off x="2675862" y="4358186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small" dirty="0">
                <a:solidFill>
                  <a:srgbClr val="990033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Please Review</a:t>
            </a:r>
            <a:endParaRPr lang="en-CA" sz="6000" b="1" cap="small" dirty="0">
              <a:solidFill>
                <a:srgbClr val="990033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DBFAB-2CF8-5DA8-8089-5D4D9CA1B478}"/>
              </a:ext>
            </a:extLst>
          </p:cNvPr>
          <p:cNvSpPr/>
          <p:nvPr/>
        </p:nvSpPr>
        <p:spPr>
          <a:xfrm>
            <a:off x="11283885" y="0"/>
            <a:ext cx="1084617" cy="6858000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8" name="Picture 6" descr="Thank You Text Message - Free image on Pixabay">
            <a:extLst>
              <a:ext uri="{FF2B5EF4-FFF2-40B4-BE49-F238E27FC236}">
                <a16:creationId xmlns:a16="http://schemas.microsoft.com/office/drawing/2014/main" id="{6B1E3BDB-41FB-3AA8-402A-4BF7C776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22" y="1004599"/>
            <a:ext cx="4480875" cy="33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Ivermectin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Ivermectin has been strictly rejected by World Health Organization (WHO) for treatment or prevention of COVID-19:</a:t>
            </a:r>
          </a:p>
          <a:p>
            <a:pPr lvl="1" algn="just"/>
            <a:r>
              <a:rPr lang="en-CA" dirty="0"/>
              <a:t>Many studies have confirmed that Ivermectin has anti-viral properties against RNA viruses such as SARS-COV-2 in vitro. </a:t>
            </a:r>
          </a:p>
          <a:p>
            <a:pPr lvl="1" algn="just"/>
            <a:r>
              <a:rPr lang="en-CA" dirty="0"/>
              <a:t>However, randomized clinical trial rejects the efficacy of Ivermectin.</a:t>
            </a:r>
          </a:p>
          <a:p>
            <a:pPr lvl="1" algn="just"/>
            <a:r>
              <a:rPr lang="en-CA" dirty="0"/>
              <a:t>The Ivermectin dosage required to reach vitro efficacy is very high and toxic to human body.</a:t>
            </a:r>
          </a:p>
          <a:p>
            <a:pPr lvl="1" algn="just"/>
            <a:r>
              <a:rPr lang="en-CA" dirty="0"/>
              <a:t>Ivermectin toxicity include weakness, confusion, hallucination, nausea, vomiting, diarrhea, seizure, coma, and death.</a:t>
            </a:r>
          </a:p>
          <a:p>
            <a:pPr lvl="1" algn="just"/>
            <a:r>
              <a:rPr lang="en-CA" dirty="0"/>
              <a:t>Since, people did not stop consuming Ivermectin for COVID-19 treatment and prevention, it was only provided by prescription for curing parasites in many countries.</a:t>
            </a:r>
          </a:p>
          <a:p>
            <a:pPr lvl="1" algn="just"/>
            <a:r>
              <a:rPr lang="en-CA" dirty="0"/>
              <a:t>Unfortunately, this caused a black market in many countries. Some even consumed the veterinary formulation of Ivermectin in attempt of treating or preventing COVID-19.</a:t>
            </a:r>
          </a:p>
          <a:p>
            <a:pPr lvl="1" algn="just"/>
            <a:r>
              <a:rPr lang="en-CA" dirty="0"/>
              <a:t>As a result, those who were genuinely in need of Ivermectin (e.g. for parasites, for their pet/livestock) had a hard time finding it.</a:t>
            </a:r>
          </a:p>
          <a:p>
            <a:pPr lvl="1" algn="just"/>
            <a:r>
              <a:rPr lang="en-CA" dirty="0"/>
              <a:t>Above all, many ivermectin supporters developed anti-vax believes.</a:t>
            </a:r>
          </a:p>
        </p:txBody>
      </p:sp>
    </p:spTree>
    <p:extLst>
      <p:ext uri="{BB962C8B-B14F-4D97-AF65-F5344CB8AC3E}">
        <p14:creationId xmlns:p14="http://schemas.microsoft.com/office/powerpoint/2010/main" val="128355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Contribution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7984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Social media could help us understand </a:t>
            </a:r>
          </a:p>
          <a:p>
            <a:pPr lvl="1" algn="just"/>
            <a:r>
              <a:rPr lang="en-US" dirty="0"/>
              <a:t>The rationality of Ivermectin-supporters for promoting the drug, or even using the animal formulation.</a:t>
            </a:r>
          </a:p>
          <a:p>
            <a:pPr lvl="1" algn="just"/>
            <a:r>
              <a:rPr lang="en-US" dirty="0"/>
              <a:t>The emotions of Ivermectin supporters.</a:t>
            </a:r>
          </a:p>
          <a:p>
            <a:pPr lvl="1" algn="just"/>
            <a:r>
              <a:rPr lang="en-US" dirty="0"/>
              <a:t>Statistics on gender and location of Ivermectin supporters</a:t>
            </a:r>
          </a:p>
          <a:p>
            <a:pPr algn="just"/>
            <a:r>
              <a:rPr lang="en-CA" dirty="0"/>
              <a:t>We concentrate on Nigeria and </a:t>
            </a:r>
          </a:p>
          <a:p>
            <a:pPr marL="0" indent="0" algn="just">
              <a:buNone/>
            </a:pPr>
            <a:r>
              <a:rPr lang="en-CA" dirty="0"/>
              <a:t>    South Africa</a:t>
            </a:r>
          </a:p>
          <a:p>
            <a:pPr algn="just"/>
            <a:r>
              <a:rPr lang="en-CA" dirty="0"/>
              <a:t>This could be highly beneficial to </a:t>
            </a:r>
          </a:p>
          <a:p>
            <a:pPr marL="0" indent="0" algn="just">
              <a:buNone/>
            </a:pPr>
            <a:r>
              <a:rPr lang="en-CA" dirty="0"/>
              <a:t>   policy-makers and health officials</a:t>
            </a:r>
          </a:p>
          <a:p>
            <a:pPr marL="0" indent="0" algn="just">
              <a:buNone/>
            </a:pPr>
            <a:r>
              <a:rPr lang="en-CA" dirty="0"/>
              <a:t>   for preventing people from </a:t>
            </a:r>
          </a:p>
          <a:p>
            <a:pPr marL="0" indent="0" algn="just">
              <a:buNone/>
            </a:pPr>
            <a:r>
              <a:rPr lang="en-CA" dirty="0"/>
              <a:t>   off-label administration of </a:t>
            </a:r>
          </a:p>
          <a:p>
            <a:pPr marL="0" indent="0" algn="just">
              <a:buNone/>
            </a:pPr>
            <a:r>
              <a:rPr lang="en-CA" dirty="0"/>
              <a:t>   Ivermectin.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1383C9-7415-E27D-3EC9-8753600A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3355848"/>
            <a:ext cx="5943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Methodology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Geotagged and non-geotagged tweets were gathered from March 1, 2020 to October 31, 2022 with keywords “ivermectin” and “</a:t>
            </a:r>
            <a:r>
              <a:rPr lang="en-US" dirty="0" err="1"/>
              <a:t>ivm</a:t>
            </a:r>
            <a:r>
              <a:rPr lang="en-US" dirty="0"/>
              <a:t>”.</a:t>
            </a:r>
          </a:p>
          <a:p>
            <a:pPr algn="just"/>
            <a:r>
              <a:rPr lang="en-US" dirty="0"/>
              <a:t>After cleaning and removing null tweets and duplicates, tweets posted from Nigeria and South Africa were extracted using the geolocation and user-specified location of the tweets. </a:t>
            </a:r>
          </a:p>
          <a:p>
            <a:pPr algn="just"/>
            <a:r>
              <a:rPr lang="en-US" dirty="0"/>
              <a:t>1966 and 22809 tweets are pulled out for Nigeria and South Africa, respectively.</a:t>
            </a:r>
          </a:p>
          <a:p>
            <a:pPr algn="just"/>
            <a:r>
              <a:rPr lang="en-CA" dirty="0"/>
              <a:t>Using </a:t>
            </a:r>
            <a:r>
              <a:rPr lang="en-CA" b="1" dirty="0">
                <a:highlight>
                  <a:srgbClr val="FFFF00"/>
                </a:highlight>
              </a:rPr>
              <a:t>topic modeling</a:t>
            </a:r>
            <a:r>
              <a:rPr lang="en-CA" dirty="0"/>
              <a:t>, the discussions regarding Ivermectin are classified into 11 topics.</a:t>
            </a:r>
          </a:p>
          <a:p>
            <a:pPr algn="just"/>
            <a:r>
              <a:rPr lang="en-CA" dirty="0"/>
              <a:t>A model is fine-tuned on </a:t>
            </a:r>
            <a:r>
              <a:rPr lang="en-CA" dirty="0" err="1"/>
              <a:t>RoBERTa</a:t>
            </a:r>
            <a:r>
              <a:rPr lang="en-CA" dirty="0"/>
              <a:t> </a:t>
            </a:r>
            <a:r>
              <a:rPr lang="en-CA" b="1" dirty="0">
                <a:highlight>
                  <a:srgbClr val="FFFF00"/>
                </a:highlight>
              </a:rPr>
              <a:t>stance detection</a:t>
            </a:r>
            <a:r>
              <a:rPr lang="en-CA" dirty="0"/>
              <a:t>.</a:t>
            </a:r>
          </a:p>
          <a:p>
            <a:pPr algn="just"/>
            <a:r>
              <a:rPr lang="en-CA" b="1" dirty="0">
                <a:highlight>
                  <a:srgbClr val="FFFF00"/>
                </a:highlight>
              </a:rPr>
              <a:t>Emotion analysis </a:t>
            </a:r>
            <a:r>
              <a:rPr lang="en-CA" dirty="0"/>
              <a:t>is performed using pretrained models.</a:t>
            </a:r>
          </a:p>
          <a:p>
            <a:pPr algn="just"/>
            <a:r>
              <a:rPr lang="en-CA" b="1" dirty="0">
                <a:highlight>
                  <a:srgbClr val="FFFF00"/>
                </a:highlight>
              </a:rPr>
              <a:t>Gender and location </a:t>
            </a:r>
            <a:r>
              <a:rPr lang="en-CA" dirty="0"/>
              <a:t>information of the tweets are extracted for further analysis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9C0176-A73B-8DB0-B66E-5E49C405A781}"/>
              </a:ext>
            </a:extLst>
          </p:cNvPr>
          <p:cNvGrpSpPr/>
          <p:nvPr/>
        </p:nvGrpSpPr>
        <p:grpSpPr>
          <a:xfrm>
            <a:off x="713232" y="4019425"/>
            <a:ext cx="10104120" cy="2838575"/>
            <a:chOff x="722376" y="3415921"/>
            <a:chExt cx="10104120" cy="28385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DDDC85-2341-3DA4-D51B-C2D31864DF6C}"/>
                </a:ext>
              </a:extLst>
            </p:cNvPr>
            <p:cNvSpPr/>
            <p:nvPr/>
          </p:nvSpPr>
          <p:spPr>
            <a:xfrm>
              <a:off x="722376" y="3429000"/>
              <a:ext cx="10104120" cy="2825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DD488F-47C1-8270-3967-8D292B6B1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0589" y="3415921"/>
              <a:ext cx="7007733" cy="2838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0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Methodology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Geotagged and non-geotagged tweets were gathered from March 1, 2020 to October 31, 2022 with keywords “ivermectin” and “</a:t>
            </a:r>
            <a:r>
              <a:rPr lang="en-US" dirty="0" err="1"/>
              <a:t>ivm</a:t>
            </a:r>
            <a:r>
              <a:rPr lang="en-US" dirty="0"/>
              <a:t>”.</a:t>
            </a:r>
          </a:p>
          <a:p>
            <a:pPr algn="just"/>
            <a:r>
              <a:rPr lang="en-US" dirty="0"/>
              <a:t>After cleaning and removing null tweets and duplicates, tweets posted from Nigeria and South Africa were extracted using the geolocation and user-specified location of the tweets. </a:t>
            </a:r>
          </a:p>
          <a:p>
            <a:pPr algn="just"/>
            <a:r>
              <a:rPr lang="en-US" dirty="0"/>
              <a:t>1966 and 22809 tweets are pulled out for Nigeria and South Africa, respectively.</a:t>
            </a:r>
          </a:p>
          <a:p>
            <a:pPr algn="just"/>
            <a:r>
              <a:rPr lang="en-CA" dirty="0"/>
              <a:t>Using </a:t>
            </a:r>
            <a:r>
              <a:rPr lang="en-CA" b="1" dirty="0">
                <a:highlight>
                  <a:srgbClr val="FFFF00"/>
                </a:highlight>
              </a:rPr>
              <a:t>topic modeling</a:t>
            </a:r>
            <a:r>
              <a:rPr lang="en-CA" dirty="0"/>
              <a:t>, the discussions regarding Ivermectin are classified into 11 topics.</a:t>
            </a:r>
          </a:p>
          <a:p>
            <a:pPr algn="just"/>
            <a:r>
              <a:rPr lang="en-CA" dirty="0"/>
              <a:t>A model is fine-tuned on </a:t>
            </a:r>
            <a:r>
              <a:rPr lang="en-CA" dirty="0" err="1"/>
              <a:t>RoBERTa</a:t>
            </a:r>
            <a:r>
              <a:rPr lang="en-CA" dirty="0"/>
              <a:t> </a:t>
            </a:r>
            <a:r>
              <a:rPr lang="en-CA" b="1" dirty="0">
                <a:highlight>
                  <a:srgbClr val="FFFF00"/>
                </a:highlight>
              </a:rPr>
              <a:t>stance detection</a:t>
            </a:r>
            <a:r>
              <a:rPr lang="en-CA" dirty="0"/>
              <a:t>.</a:t>
            </a:r>
          </a:p>
          <a:p>
            <a:pPr algn="just"/>
            <a:r>
              <a:rPr lang="en-CA" b="1" dirty="0">
                <a:highlight>
                  <a:srgbClr val="FFFF00"/>
                </a:highlight>
              </a:rPr>
              <a:t>Emotion analysis </a:t>
            </a:r>
            <a:r>
              <a:rPr lang="en-CA" dirty="0"/>
              <a:t>is performed using pretrained models.</a:t>
            </a:r>
          </a:p>
          <a:p>
            <a:pPr algn="just"/>
            <a:r>
              <a:rPr lang="en-CA" b="1" dirty="0">
                <a:highlight>
                  <a:srgbClr val="FFFF00"/>
                </a:highlight>
              </a:rPr>
              <a:t>Gender and location </a:t>
            </a:r>
            <a:r>
              <a:rPr lang="en-CA" dirty="0"/>
              <a:t>information of the tweets are extracted for further analysis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9C0176-A73B-8DB0-B66E-5E49C405A781}"/>
              </a:ext>
            </a:extLst>
          </p:cNvPr>
          <p:cNvGrpSpPr/>
          <p:nvPr/>
        </p:nvGrpSpPr>
        <p:grpSpPr>
          <a:xfrm>
            <a:off x="713232" y="4019425"/>
            <a:ext cx="10104120" cy="2838575"/>
            <a:chOff x="722376" y="3415921"/>
            <a:chExt cx="10104120" cy="28385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DDDC85-2341-3DA4-D51B-C2D31864DF6C}"/>
                </a:ext>
              </a:extLst>
            </p:cNvPr>
            <p:cNvSpPr/>
            <p:nvPr/>
          </p:nvSpPr>
          <p:spPr>
            <a:xfrm>
              <a:off x="722376" y="3429000"/>
              <a:ext cx="10104120" cy="2825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DD488F-47C1-8270-3967-8D292B6B1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0589" y="3415921"/>
              <a:ext cx="7007733" cy="2838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66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7432"/>
            <a:ext cx="9692640" cy="1325562"/>
          </a:xfrm>
        </p:spPr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Topic Modeling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490472"/>
            <a:ext cx="8595360" cy="4663440"/>
          </a:xfrm>
        </p:spPr>
        <p:txBody>
          <a:bodyPr>
            <a:normAutofit/>
          </a:bodyPr>
          <a:lstStyle/>
          <a:p>
            <a:pPr algn="just"/>
            <a:r>
              <a:rPr lang="en-CA" dirty="0"/>
              <a:t>Eleven topics give insight on rationality behind Ivermectin.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53E718-675D-7B55-FBD6-02550EED8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3296"/>
              </p:ext>
            </p:extLst>
          </p:nvPr>
        </p:nvGraphicFramePr>
        <p:xfrm>
          <a:off x="377952" y="1808798"/>
          <a:ext cx="10552176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384">
                  <a:extLst>
                    <a:ext uri="{9D8B030D-6E8A-4147-A177-3AD203B41FA5}">
                      <a16:colId xmlns:a16="http://schemas.microsoft.com/office/drawing/2014/main" val="2803728399"/>
                    </a:ext>
                  </a:extLst>
                </a:gridCol>
                <a:gridCol w="3913632">
                  <a:extLst>
                    <a:ext uri="{9D8B030D-6E8A-4147-A177-3AD203B41FA5}">
                      <a16:colId xmlns:a16="http://schemas.microsoft.com/office/drawing/2014/main" val="2966718386"/>
                    </a:ext>
                  </a:extLst>
                </a:gridCol>
                <a:gridCol w="4328160">
                  <a:extLst>
                    <a:ext uri="{9D8B030D-6E8A-4147-A177-3AD203B41FA5}">
                      <a16:colId xmlns:a16="http://schemas.microsoft.com/office/drawing/2014/main" val="3157924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Ivermectin opposers 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Ivermectin supporters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7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rgbClr val="0000FF"/>
                          </a:solidFill>
                        </a:rPr>
                        <a:t>Consuming animal formulation of Ivermectin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You are not a horse. You are not a cow. Seriously, y'all. Stop it</a:t>
                      </a:r>
                      <a:endParaRPr lang="en-CA" sz="1100" kern="1200" dirty="0">
                        <a:solidFill>
                          <a:srgbClr val="257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You can get ivermectin in a paste form at animal feed stores. ppl who had Covid used it and was 100% in 3 days </a:t>
                      </a:r>
                      <a:endParaRPr lang="en-CA" sz="1100" kern="1200" dirty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12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rgbClr val="0000FF"/>
                          </a:solidFill>
                        </a:rPr>
                        <a:t>Waiting for official Decision on Ivermectin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Ivermectin is still hugely controversial as treatment for COVID19. No consensus yet. Prefer to wait until there is.</a:t>
                      </a:r>
                      <a:endParaRPr lang="en-CA" sz="1100" kern="1200" dirty="0">
                        <a:solidFill>
                          <a:srgbClr val="257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My dad died from Covid-19 while waiting for ivermectin application approval</a:t>
                      </a:r>
                      <a:endParaRPr lang="en-CA" sz="1100" kern="1200" dirty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rgbClr val="0000FF"/>
                          </a:solidFill>
                        </a:rPr>
                        <a:t>Early treatment with Ivermectin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A recent clinical study again show high-dose ivermectin does not work for early treatment of COVID-19</a:t>
                      </a:r>
                      <a:endParaRPr lang="en-CA" sz="1100" kern="1200" dirty="0">
                        <a:solidFill>
                          <a:srgbClr val="257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250K South Africans are dead cause of ignoring early treatment. Ur voice was silent on IVM cause agenda was vax.</a:t>
                      </a:r>
                      <a:endParaRPr lang="en-CA" sz="1000" kern="1200" dirty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14974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rgbClr val="0000FF"/>
                          </a:solidFill>
                        </a:rPr>
                        <a:t>Ivermectin dosage/usage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Ivermectin used in a higher dose than approved for parasitosis</a:t>
                      </a:r>
                      <a:endParaRPr lang="en-CA" sz="1100" kern="1200" dirty="0">
                        <a:solidFill>
                          <a:srgbClr val="257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have an Ivermectin 18mg tablets once a day only a week for 8 weeks plus 150mg aspirin a day for 30 days </a:t>
                      </a:r>
                      <a:endParaRPr lang="en-CA" sz="1100" kern="1200" dirty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70021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rgbClr val="0000FF"/>
                          </a:solidFill>
                        </a:rPr>
                        <a:t>Ivermectin and big pharma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The Big Pharma company that makes Ivermectin (and would make $billions if it did) says it doesn’t cure covid</a:t>
                      </a:r>
                      <a:endParaRPr lang="en-CA" sz="1100" kern="1200" dirty="0">
                        <a:solidFill>
                          <a:srgbClr val="257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Big Pharma are no longer going to make big money from vaccine. IVERMECTIN is cheap</a:t>
                      </a:r>
                      <a:endParaRPr lang="en-CA" sz="1100" kern="1200" dirty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64183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rgbClr val="0000FF"/>
                          </a:solidFill>
                        </a:rPr>
                        <a:t>Ivermectin is/isn’t anti-parasite/viral/inflammatory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Because IVM is an anti-</a:t>
                      </a:r>
                      <a:r>
                        <a:rPr lang="en-US" sz="1100" kern="1200" dirty="0" err="1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parasatic</a:t>
                      </a:r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. Covid is a virus. An anti-</a:t>
                      </a:r>
                      <a:r>
                        <a:rPr lang="en-US" sz="1100" kern="1200" dirty="0" err="1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parasatic</a:t>
                      </a:r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 does not magically become an anti-viral.</a:t>
                      </a:r>
                      <a:endParaRPr lang="en-CA" sz="1100" kern="1200" dirty="0">
                        <a:solidFill>
                          <a:srgbClr val="257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anti-viral and anti-inflammatory actions, ivermectin also reduces coagulation making it ideal for covid</a:t>
                      </a:r>
                      <a:endParaRPr lang="en-CA" sz="1100" kern="1200" dirty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92734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CA" sz="110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Ivermectin reduces/brings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Popular Drug, Ivermectin, Does Not Alleviate Mild Covid-19 Symptoms, Study Finds</a:t>
                      </a:r>
                      <a:endParaRPr lang="en-CA" sz="1100" kern="1200" dirty="0">
                        <a:solidFill>
                          <a:srgbClr val="257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100" kern="1200" dirty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Takes Ivermectin, so you would expect mild symptoms.</a:t>
                      </a:r>
                      <a:endParaRPr lang="en-CA" sz="1100" kern="1200" dirty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6495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rgbClr val="0000FF"/>
                          </a:solidFill>
                        </a:rPr>
                        <a:t>Mass use of Ivermectin in some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Any studies to report on from India? cases and deaths out of control, people swallow Ivermectin by the thousands.</a:t>
                      </a:r>
                      <a:endParaRPr lang="en-CA" sz="1100" kern="1200" dirty="0">
                        <a:solidFill>
                          <a:srgbClr val="257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Where Ivermectin has been used numbers are down, no hospital cases, no vaccine. E.g. India, Mexico, Slovakia</a:t>
                      </a:r>
                      <a:endParaRPr lang="en-CA" sz="1100" kern="1200" dirty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062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rgbClr val="0000FF"/>
                          </a:solidFill>
                        </a:rPr>
                        <a:t>Clinical trials of Ivermectin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Randomized, double blinded clinical trials show that not only IVM does nothing but also worsens in hospital.</a:t>
                      </a:r>
                      <a:endParaRPr lang="en-CA" sz="1100" kern="1200" dirty="0">
                        <a:solidFill>
                          <a:srgbClr val="257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Ivermectin haters don't want to see thousands of lives saved. They only want to see randomized trials.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206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rgbClr val="0000FF"/>
                          </a:solidFill>
                        </a:rPr>
                        <a:t>Ivermectin/vaccines are toxic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True, so why is emergency use of IVM OK, but roll out of a tested vaccine not?</a:t>
                      </a:r>
                      <a:endParaRPr lang="en-CA" sz="1100" kern="1200" dirty="0">
                        <a:solidFill>
                          <a:srgbClr val="257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Same with ivermectin. They couldn’t get emergency use approval for vaccines if there were other therapeutic treatments</a:t>
                      </a:r>
                      <a:endParaRPr lang="en-CA" sz="1100" kern="1200" dirty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41647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rgbClr val="0000FF"/>
                          </a:solidFill>
                        </a:rPr>
                        <a:t>News/research on Ivermectin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257125"/>
                          </a:solidFill>
                          <a:latin typeface="+mn-lt"/>
                          <a:ea typeface="+mn-ea"/>
                          <a:cs typeface="+mn-cs"/>
                        </a:rPr>
                        <a:t>When fraudulent studies are excluded from the meta-analysis, ivermectin's benefit disappears.</a:t>
                      </a:r>
                      <a:endParaRPr lang="en-CA" sz="1100" kern="1200" dirty="0">
                        <a:solidFill>
                          <a:srgbClr val="2571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Ivermectin is the most effective preventive treatment and cure of COVID19 variants.</a:t>
                      </a:r>
                      <a:endParaRPr lang="en-CA" sz="1100" kern="1200" dirty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28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1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310896"/>
            <a:ext cx="9692640" cy="1325562"/>
          </a:xfrm>
        </p:spPr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Topic Modeling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0717D-3280-8793-DC71-5BEB7BC04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024128"/>
                <a:ext cx="8595360" cy="466344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CA" dirty="0"/>
                  <a:t>In both countries, two topics were discussed the most: </a:t>
                </a:r>
              </a:p>
              <a:p>
                <a:pPr lvl="1" algn="just"/>
                <a:r>
                  <a:rPr lang="en-CA" dirty="0"/>
                  <a:t>Early treatment with Ivermectin</a:t>
                </a:r>
              </a:p>
              <a:p>
                <a:pPr lvl="1" algn="just"/>
                <a:r>
                  <a:rPr lang="en-CA" dirty="0"/>
                  <a:t>Ivermectin and big pharma</a:t>
                </a:r>
              </a:p>
              <a:p>
                <a:pPr algn="just"/>
                <a:r>
                  <a:rPr lang="en-CA" dirty="0"/>
                  <a:t>Sum of probabilities on different topics for the two countries are 97% correlated (p-value=3.43×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CA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0717D-3280-8793-DC71-5BEB7BC04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024128"/>
                <a:ext cx="8595360" cy="4663440"/>
              </a:xfrm>
              <a:blipFill>
                <a:blip r:embed="rId2"/>
                <a:stretch>
                  <a:fillRect l="-142" t="-915" r="-5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EF4A1FC-7796-AC74-AEA7-BD13C6700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288" y="2942119"/>
            <a:ext cx="6244209" cy="36434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F75339-E609-5C5C-2B66-2A8B5EF10900}"/>
              </a:ext>
            </a:extLst>
          </p:cNvPr>
          <p:cNvGrpSpPr/>
          <p:nvPr/>
        </p:nvGrpSpPr>
        <p:grpSpPr>
          <a:xfrm>
            <a:off x="469885" y="2707658"/>
            <a:ext cx="4028963" cy="4138188"/>
            <a:chOff x="469885" y="2707658"/>
            <a:chExt cx="4028963" cy="41381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283A2F-5028-23D5-7A70-8AABFBE38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885" y="2707658"/>
              <a:ext cx="4028961" cy="20562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FFDBCE-714D-D4EC-D210-1A0D69099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888" y="4840319"/>
              <a:ext cx="4028960" cy="2005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798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F2C-B599-2785-1DBB-BE5C1AC8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rPr>
              <a:t>Stance Detection</a:t>
            </a:r>
            <a:endParaRPr lang="en-CA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717D-3280-8793-DC71-5BEB7BC0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63440"/>
          </a:xfrm>
        </p:spPr>
        <p:txBody>
          <a:bodyPr>
            <a:normAutofit/>
          </a:bodyPr>
          <a:lstStyle/>
          <a:p>
            <a:pPr algn="just"/>
            <a:r>
              <a:rPr lang="en-CA" dirty="0"/>
              <a:t>A model fine-tuned on </a:t>
            </a:r>
            <a:r>
              <a:rPr lang="en-CA" dirty="0" err="1"/>
              <a:t>RoBERTa</a:t>
            </a:r>
            <a:r>
              <a:rPr lang="en-CA" dirty="0"/>
              <a:t> to detect the stance of the tweets.</a:t>
            </a:r>
          </a:p>
          <a:p>
            <a:pPr algn="just"/>
            <a:r>
              <a:rPr lang="en-CA" dirty="0"/>
              <a:t>Tweets are manually labeled into three classes:</a:t>
            </a:r>
          </a:p>
          <a:p>
            <a:pPr lvl="1" algn="just"/>
            <a:r>
              <a:rPr lang="en-CA" dirty="0"/>
              <a:t>Pro-Ivermectin</a:t>
            </a:r>
          </a:p>
          <a:p>
            <a:pPr lvl="1" algn="just"/>
            <a:r>
              <a:rPr lang="en-CA" dirty="0"/>
              <a:t>Anti-Ivermectin</a:t>
            </a:r>
          </a:p>
          <a:p>
            <a:pPr lvl="1" algn="just"/>
            <a:r>
              <a:rPr lang="en-CA" dirty="0"/>
              <a:t>Neutral</a:t>
            </a:r>
          </a:p>
          <a:p>
            <a:pPr algn="just"/>
            <a:r>
              <a:rPr lang="en-CA" dirty="0"/>
              <a:t>After balancing the labeled dataset, 2842 tweets are left of which 2660 are used for training and the rest for testing the model.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8C5C1D-6CF2-0B57-3CBE-4A790ECD7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46936"/>
              </p:ext>
            </p:extLst>
          </p:nvPr>
        </p:nvGraphicFramePr>
        <p:xfrm>
          <a:off x="2587625" y="4572725"/>
          <a:ext cx="5943600" cy="1559560"/>
        </p:xfrm>
        <a:graphic>
          <a:graphicData uri="http://schemas.openxmlformats.org/drawingml/2006/table">
            <a:tbl>
              <a:tblPr/>
              <a:tblGrid>
                <a:gridCol w="1171575">
                  <a:extLst>
                    <a:ext uri="{9D8B030D-6E8A-4147-A177-3AD203B41FA5}">
                      <a16:colId xmlns:a16="http://schemas.microsoft.com/office/drawing/2014/main" val="839055508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54832546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12443024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613125973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317632947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fontAlgn="t"/>
                      <a:br>
                        <a:rPr lang="en-CA">
                          <a:effectLst/>
                        </a:rPr>
                      </a:b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Precision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Recall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F1-Score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Accuracy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4335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Pro-Ivermectin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13346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Anti-Ivermectin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058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Neutral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  <a:endParaRPr lang="en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  <a:endParaRPr lang="en-CA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73791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F6F8E708-4643-A9ED-6A87-CE25CA8AE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45722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2566</TotalTime>
  <Words>1680</Words>
  <Application>Microsoft Office PowerPoint</Application>
  <PresentationFormat>Widescreen</PresentationFormat>
  <Paragraphs>174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Century Schoolbook</vt:lpstr>
      <vt:lpstr>Wingdings 2</vt:lpstr>
      <vt:lpstr>View</vt:lpstr>
      <vt:lpstr>Off-Label Drug Use during the COVID-19 Pandemic in Africa: The Case of Ivermectin</vt:lpstr>
      <vt:lpstr>Off-Label Drugs for COVID-19</vt:lpstr>
      <vt:lpstr>Ivermectin</vt:lpstr>
      <vt:lpstr>Contribution</vt:lpstr>
      <vt:lpstr>Methodology</vt:lpstr>
      <vt:lpstr>Methodology</vt:lpstr>
      <vt:lpstr>Topic Modeling</vt:lpstr>
      <vt:lpstr>Topic Modeling</vt:lpstr>
      <vt:lpstr>Stance Detection</vt:lpstr>
      <vt:lpstr>Stance Detection</vt:lpstr>
      <vt:lpstr>Stance Detection</vt:lpstr>
      <vt:lpstr>Emotion Analysis</vt:lpstr>
      <vt:lpstr>Emotion Analysis</vt:lpstr>
      <vt:lpstr>Gender and Location</vt:lpstr>
      <vt:lpstr>Gender and Topics</vt:lpstr>
      <vt:lpstr>Gender and Stance</vt:lpstr>
      <vt:lpstr>Gender and Emotion</vt:lpstr>
      <vt:lpstr>Location</vt:lpstr>
      <vt:lpstr>Location and Stance/Emotion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Off-Label Drug Use during the COVID-19 Pandemic in Africa: The Case of Ivermectin</dc:title>
  <dc:creator>user</dc:creator>
  <cp:lastModifiedBy>user</cp:lastModifiedBy>
  <cp:revision>67</cp:revision>
  <dcterms:created xsi:type="dcterms:W3CDTF">2023-01-11T20:34:55Z</dcterms:created>
  <dcterms:modified xsi:type="dcterms:W3CDTF">2023-01-13T15:21:16Z</dcterms:modified>
</cp:coreProperties>
</file>