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5" r:id="rId5"/>
    <p:sldId id="264" r:id="rId6"/>
    <p:sldId id="266" r:id="rId7"/>
    <p:sldId id="25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77" autoAdjust="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ylor Cargill" userId="981cddb05e9b5426" providerId="LiveId" clId="{AF1AC24F-73AC-45EA-9CFC-242C7809757E}"/>
    <pc:docChg chg="undo custSel addSld delSld modSld">
      <pc:chgData name="Taylor Cargill" userId="981cddb05e9b5426" providerId="LiveId" clId="{AF1AC24F-73AC-45EA-9CFC-242C7809757E}" dt="2023-05-19T19:36:16.982" v="101" actId="47"/>
      <pc:docMkLst>
        <pc:docMk/>
      </pc:docMkLst>
      <pc:sldChg chg="addSp delSp modSp mod">
        <pc:chgData name="Taylor Cargill" userId="981cddb05e9b5426" providerId="LiveId" clId="{AF1AC24F-73AC-45EA-9CFC-242C7809757E}" dt="2023-05-19T19:36:12.202" v="99" actId="478"/>
        <pc:sldMkLst>
          <pc:docMk/>
          <pc:sldMk cId="1048490446" sldId="260"/>
        </pc:sldMkLst>
        <pc:spChg chg="del">
          <ac:chgData name="Taylor Cargill" userId="981cddb05e9b5426" providerId="LiveId" clId="{AF1AC24F-73AC-45EA-9CFC-242C7809757E}" dt="2023-05-19T16:15:31.673" v="74" actId="478"/>
          <ac:spMkLst>
            <pc:docMk/>
            <pc:sldMk cId="1048490446" sldId="260"/>
            <ac:spMk id="3" creationId="{E02A61DE-B359-C5E2-8C97-86C582CF469E}"/>
          </ac:spMkLst>
        </pc:spChg>
        <pc:spChg chg="add mod">
          <ac:chgData name="Taylor Cargill" userId="981cddb05e9b5426" providerId="LiveId" clId="{AF1AC24F-73AC-45EA-9CFC-242C7809757E}" dt="2023-05-19T16:14:57.951" v="65" actId="1076"/>
          <ac:spMkLst>
            <pc:docMk/>
            <pc:sldMk cId="1048490446" sldId="260"/>
            <ac:spMk id="11" creationId="{41FD9031-A5E9-B39C-2C11-771CEBAA6BAD}"/>
          </ac:spMkLst>
        </pc:spChg>
        <pc:spChg chg="add mod">
          <ac:chgData name="Taylor Cargill" userId="981cddb05e9b5426" providerId="LiveId" clId="{AF1AC24F-73AC-45EA-9CFC-242C7809757E}" dt="2023-05-19T16:15:32.013" v="75"/>
          <ac:spMkLst>
            <pc:docMk/>
            <pc:sldMk cId="1048490446" sldId="260"/>
            <ac:spMk id="12" creationId="{CDD4728D-3B49-EF2E-8F98-DD7BFE98481C}"/>
          </ac:spMkLst>
        </pc:spChg>
        <pc:spChg chg="add del mod">
          <ac:chgData name="Taylor Cargill" userId="981cddb05e9b5426" providerId="LiveId" clId="{AF1AC24F-73AC-45EA-9CFC-242C7809757E}" dt="2023-05-19T16:40:07.395" v="97" actId="478"/>
          <ac:spMkLst>
            <pc:docMk/>
            <pc:sldMk cId="1048490446" sldId="260"/>
            <ac:spMk id="13" creationId="{1273A56B-1C2C-E388-00C5-A705CFF73FAA}"/>
          </ac:spMkLst>
        </pc:spChg>
        <pc:spChg chg="add del mod">
          <ac:chgData name="Taylor Cargill" userId="981cddb05e9b5426" providerId="LiveId" clId="{AF1AC24F-73AC-45EA-9CFC-242C7809757E}" dt="2023-05-19T16:40:10.421" v="98" actId="478"/>
          <ac:spMkLst>
            <pc:docMk/>
            <pc:sldMk cId="1048490446" sldId="260"/>
            <ac:spMk id="14" creationId="{3DD2B02C-5872-0839-7C01-E07A258BE2CA}"/>
          </ac:spMkLst>
        </pc:spChg>
        <pc:picChg chg="del mod">
          <ac:chgData name="Taylor Cargill" userId="981cddb05e9b5426" providerId="LiveId" clId="{AF1AC24F-73AC-45EA-9CFC-242C7809757E}" dt="2023-05-19T19:36:12.202" v="99" actId="478"/>
          <ac:picMkLst>
            <pc:docMk/>
            <pc:sldMk cId="1048490446" sldId="260"/>
            <ac:picMk id="7" creationId="{044851D6-6117-5146-BC45-7E257F0CC29C}"/>
          </ac:picMkLst>
        </pc:picChg>
        <pc:picChg chg="add del mod">
          <ac:chgData name="Taylor Cargill" userId="981cddb05e9b5426" providerId="LiveId" clId="{AF1AC24F-73AC-45EA-9CFC-242C7809757E}" dt="2023-05-19T16:10:29.344" v="14" actId="478"/>
          <ac:picMkLst>
            <pc:docMk/>
            <pc:sldMk cId="1048490446" sldId="260"/>
            <ac:picMk id="10" creationId="{57A68FA6-3419-6AC5-9FB4-AA3DE40D133F}"/>
          </ac:picMkLst>
        </pc:picChg>
      </pc:sldChg>
      <pc:sldChg chg="modSp mod">
        <pc:chgData name="Taylor Cargill" userId="981cddb05e9b5426" providerId="LiveId" clId="{AF1AC24F-73AC-45EA-9CFC-242C7809757E}" dt="2023-05-19T15:59:00.643" v="3" actId="20577"/>
        <pc:sldMkLst>
          <pc:docMk/>
          <pc:sldMk cId="3909613948" sldId="261"/>
        </pc:sldMkLst>
        <pc:spChg chg="mod">
          <ac:chgData name="Taylor Cargill" userId="981cddb05e9b5426" providerId="LiveId" clId="{AF1AC24F-73AC-45EA-9CFC-242C7809757E}" dt="2023-05-19T15:59:00.643" v="3" actId="20577"/>
          <ac:spMkLst>
            <pc:docMk/>
            <pc:sldMk cId="3909613948" sldId="261"/>
            <ac:spMk id="3" creationId="{227B5B92-E841-D275-6F2E-8BD8E9F5CEE6}"/>
          </ac:spMkLst>
        </pc:spChg>
      </pc:sldChg>
      <pc:sldChg chg="modSp mod">
        <pc:chgData name="Taylor Cargill" userId="981cddb05e9b5426" providerId="LiveId" clId="{AF1AC24F-73AC-45EA-9CFC-242C7809757E}" dt="2023-05-19T16:08:22.418" v="4" actId="2711"/>
        <pc:sldMkLst>
          <pc:docMk/>
          <pc:sldMk cId="503485101" sldId="262"/>
        </pc:sldMkLst>
        <pc:spChg chg="mod">
          <ac:chgData name="Taylor Cargill" userId="981cddb05e9b5426" providerId="LiveId" clId="{AF1AC24F-73AC-45EA-9CFC-242C7809757E}" dt="2023-05-19T16:08:22.418" v="4" actId="2711"/>
          <ac:spMkLst>
            <pc:docMk/>
            <pc:sldMk cId="503485101" sldId="262"/>
            <ac:spMk id="3" creationId="{5B7FEEB7-40E9-9FDB-098A-2747982C02F0}"/>
          </ac:spMkLst>
        </pc:spChg>
      </pc:sldChg>
      <pc:sldChg chg="addSp delSp modSp add del mod">
        <pc:chgData name="Taylor Cargill" userId="981cddb05e9b5426" providerId="LiveId" clId="{AF1AC24F-73AC-45EA-9CFC-242C7809757E}" dt="2023-05-19T19:36:16.982" v="101" actId="47"/>
        <pc:sldMkLst>
          <pc:docMk/>
          <pc:sldMk cId="1394840410" sldId="267"/>
        </pc:sldMkLst>
        <pc:spChg chg="mod">
          <ac:chgData name="Taylor Cargill" userId="981cddb05e9b5426" providerId="LiveId" clId="{AF1AC24F-73AC-45EA-9CFC-242C7809757E}" dt="2023-05-19T16:12:31.995" v="29" actId="20577"/>
          <ac:spMkLst>
            <pc:docMk/>
            <pc:sldMk cId="1394840410" sldId="267"/>
            <ac:spMk id="3" creationId="{E02A61DE-B359-C5E2-8C97-86C582CF469E}"/>
          </ac:spMkLst>
        </pc:spChg>
        <pc:spChg chg="mod">
          <ac:chgData name="Taylor Cargill" userId="981cddb05e9b5426" providerId="LiveId" clId="{AF1AC24F-73AC-45EA-9CFC-242C7809757E}" dt="2023-05-19T16:10:35.683" v="17" actId="1036"/>
          <ac:spMkLst>
            <pc:docMk/>
            <pc:sldMk cId="1394840410" sldId="267"/>
            <ac:spMk id="5" creationId="{B49FAD3A-C17D-DDF3-D6DB-A9E5DBFB9138}"/>
          </ac:spMkLst>
        </pc:spChg>
        <pc:spChg chg="add mod">
          <ac:chgData name="Taylor Cargill" userId="981cddb05e9b5426" providerId="LiveId" clId="{AF1AC24F-73AC-45EA-9CFC-242C7809757E}" dt="2023-05-19T16:15:08.459" v="71" actId="1036"/>
          <ac:spMkLst>
            <pc:docMk/>
            <pc:sldMk cId="1394840410" sldId="267"/>
            <ac:spMk id="11" creationId="{2887971D-5037-9E0A-992F-A5B1E8770238}"/>
          </ac:spMkLst>
        </pc:spChg>
        <pc:spChg chg="add del mod">
          <ac:chgData name="Taylor Cargill" userId="981cddb05e9b5426" providerId="LiveId" clId="{AF1AC24F-73AC-45EA-9CFC-242C7809757E}" dt="2023-05-19T16:40:02.384" v="96" actId="478"/>
          <ac:spMkLst>
            <pc:docMk/>
            <pc:sldMk cId="1394840410" sldId="267"/>
            <ac:spMk id="12" creationId="{C6A55687-76CA-F313-50E6-C2D7B214217D}"/>
          </ac:spMkLst>
        </pc:spChg>
        <pc:picChg chg="add mod modCrop">
          <ac:chgData name="Taylor Cargill" userId="981cddb05e9b5426" providerId="LiveId" clId="{AF1AC24F-73AC-45EA-9CFC-242C7809757E}" dt="2023-05-19T16:13:57.787" v="61" actId="1076"/>
          <ac:picMkLst>
            <pc:docMk/>
            <pc:sldMk cId="1394840410" sldId="267"/>
            <ac:picMk id="6" creationId="{0F247FF9-34E4-F6C4-BB76-B5442C45722F}"/>
          </ac:picMkLst>
        </pc:picChg>
        <pc:picChg chg="del">
          <ac:chgData name="Taylor Cargill" userId="981cddb05e9b5426" providerId="LiveId" clId="{AF1AC24F-73AC-45EA-9CFC-242C7809757E}" dt="2023-05-19T16:10:21.742" v="10" actId="478"/>
          <ac:picMkLst>
            <pc:docMk/>
            <pc:sldMk cId="1394840410" sldId="267"/>
            <ac:picMk id="7" creationId="{044851D6-6117-5146-BC45-7E257F0CC29C}"/>
          </ac:picMkLst>
        </pc:picChg>
        <pc:picChg chg="mod">
          <ac:chgData name="Taylor Cargill" userId="981cddb05e9b5426" providerId="LiveId" clId="{AF1AC24F-73AC-45EA-9CFC-242C7809757E}" dt="2023-05-19T16:13:12.825" v="48" actId="1076"/>
          <ac:picMkLst>
            <pc:docMk/>
            <pc:sldMk cId="1394840410" sldId="267"/>
            <ac:picMk id="10" creationId="{57A68FA6-3419-6AC5-9FB4-AA3DE40D133F}"/>
          </ac:picMkLst>
        </pc:picChg>
      </pc:sldChg>
      <pc:sldChg chg="addSp delSp modSp add del mod">
        <pc:chgData name="Taylor Cargill" userId="981cddb05e9b5426" providerId="LiveId" clId="{AF1AC24F-73AC-45EA-9CFC-242C7809757E}" dt="2023-05-19T19:36:15.911" v="100" actId="47"/>
        <pc:sldMkLst>
          <pc:docMk/>
          <pc:sldMk cId="1553456521" sldId="268"/>
        </pc:sldMkLst>
        <pc:spChg chg="del">
          <ac:chgData name="Taylor Cargill" userId="981cddb05e9b5426" providerId="LiveId" clId="{AF1AC24F-73AC-45EA-9CFC-242C7809757E}" dt="2023-05-19T16:15:27.478" v="72" actId="478"/>
          <ac:spMkLst>
            <pc:docMk/>
            <pc:sldMk cId="1553456521" sldId="268"/>
            <ac:spMk id="3" creationId="{E02A61DE-B359-C5E2-8C97-86C582CF469E}"/>
          </ac:spMkLst>
        </pc:spChg>
        <pc:spChg chg="add mod">
          <ac:chgData name="Taylor Cargill" userId="981cddb05e9b5426" providerId="LiveId" clId="{AF1AC24F-73AC-45EA-9CFC-242C7809757E}" dt="2023-05-19T16:13:54.429" v="60" actId="1076"/>
          <ac:spMkLst>
            <pc:docMk/>
            <pc:sldMk cId="1553456521" sldId="268"/>
            <ac:spMk id="8" creationId="{268DDA6A-40D2-D03B-47D9-70AFB869DDB9}"/>
          </ac:spMkLst>
        </pc:spChg>
        <pc:spChg chg="add mod">
          <ac:chgData name="Taylor Cargill" userId="981cddb05e9b5426" providerId="LiveId" clId="{AF1AC24F-73AC-45EA-9CFC-242C7809757E}" dt="2023-05-19T16:15:27.698" v="73"/>
          <ac:spMkLst>
            <pc:docMk/>
            <pc:sldMk cId="1553456521" sldId="268"/>
            <ac:spMk id="10" creationId="{46B28F96-525D-0C57-5A2F-C01FB8AE4CB9}"/>
          </ac:spMkLst>
        </pc:spChg>
        <pc:spChg chg="add del mod">
          <ac:chgData name="Taylor Cargill" userId="981cddb05e9b5426" providerId="LiveId" clId="{AF1AC24F-73AC-45EA-9CFC-242C7809757E}" dt="2023-05-19T16:39:27.312" v="93" actId="478"/>
          <ac:spMkLst>
            <pc:docMk/>
            <pc:sldMk cId="1553456521" sldId="268"/>
            <ac:spMk id="11" creationId="{4781FF5B-0ACE-4E5F-11F0-B0EF51F44424}"/>
          </ac:spMkLst>
        </pc:spChg>
        <pc:picChg chg="add mod">
          <ac:chgData name="Taylor Cargill" userId="981cddb05e9b5426" providerId="LiveId" clId="{AF1AC24F-73AC-45EA-9CFC-242C7809757E}" dt="2023-05-19T16:11:41.957" v="25" actId="1076"/>
          <ac:picMkLst>
            <pc:docMk/>
            <pc:sldMk cId="1553456521" sldId="268"/>
            <ac:picMk id="6" creationId="{D343B9E1-E178-B745-CBE9-578711478106}"/>
          </ac:picMkLst>
        </pc:picChg>
        <pc:picChg chg="del">
          <ac:chgData name="Taylor Cargill" userId="981cddb05e9b5426" providerId="LiveId" clId="{AF1AC24F-73AC-45EA-9CFC-242C7809757E}" dt="2023-05-19T16:11:34.017" v="19" actId="478"/>
          <ac:picMkLst>
            <pc:docMk/>
            <pc:sldMk cId="1553456521" sldId="268"/>
            <ac:picMk id="7" creationId="{044851D6-6117-5146-BC45-7E257F0CC29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025F9-A0ED-BE85-B7A4-039BC5C50C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0A6844-A7E7-87F8-82D8-94A7E5412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9AF4C-37B1-E929-A1E4-07E15FCD5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49C-DE2A-4859-B11E-03E5478179CF}" type="datetimeFigureOut">
              <a:rPr lang="en-CA" smtClean="0"/>
              <a:t>2023-05-19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23B8D-EF1F-D4D3-21F5-F1DED4EDB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E3FC8-433B-489D-451C-B16A8AD9D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D0B5-3A39-4D2B-94BB-EB51E141EB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998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31D07-1520-551B-FE3D-71E14AD39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EA241B-7F5D-B9F0-5144-8A3CDA89A2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9ECA9-2219-8587-9E82-75F458475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49C-DE2A-4859-B11E-03E5478179CF}" type="datetimeFigureOut">
              <a:rPr lang="en-CA" smtClean="0"/>
              <a:t>2023-05-19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6DB47-F3F6-E4AB-A005-176301E59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8B901-8E94-64AF-FE79-203186FC2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D0B5-3A39-4D2B-94BB-EB51E141EB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82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48BA0C-E42F-D212-35FD-84476304FB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79040C-9061-2B3C-BBCE-93393F092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876C2-01DC-E818-0D2B-740493AAD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49C-DE2A-4859-B11E-03E5478179CF}" type="datetimeFigureOut">
              <a:rPr lang="en-CA" smtClean="0"/>
              <a:t>2023-05-19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DD483-A64D-44C5-CBEB-A3E1357AA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B23B5-C5F7-62DE-1A77-C5EAE7F1D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D0B5-3A39-4D2B-94BB-EB51E141EB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09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6D05A-6910-B690-1B54-CC68D06C7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42A58-9074-7F01-086A-E3D6A443D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E3432-6F0C-527B-B525-AA5A2865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49C-DE2A-4859-B11E-03E5478179CF}" type="datetimeFigureOut">
              <a:rPr lang="en-CA" smtClean="0"/>
              <a:t>2023-05-19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B8D2A-847F-3D0C-33E8-7B5655B79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91FB9-B459-5B20-11C0-836351853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D0B5-3A39-4D2B-94BB-EB51E141EB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892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B2010-F8E5-9720-FA16-F52AA6DA9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101BA1-C772-CC76-1EE6-932F0AD6B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6B747-547D-96B4-08C4-BCAB14B2B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49C-DE2A-4859-B11E-03E5478179CF}" type="datetimeFigureOut">
              <a:rPr lang="en-CA" smtClean="0"/>
              <a:t>2023-05-19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C080D-FFE6-7E33-6132-F591934F0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2C298-9520-ABD5-06D7-7F171934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D0B5-3A39-4D2B-94BB-EB51E141EB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618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1E0E1-F46C-AEA0-81B9-B678E11B3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D536D-E711-B30D-ACBA-DCD4B4636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5FF4D2-E24A-75B1-A30D-05FBDBE05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40C23-1A32-C00B-2EC1-2779F6837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49C-DE2A-4859-B11E-03E5478179CF}" type="datetimeFigureOut">
              <a:rPr lang="en-CA" smtClean="0"/>
              <a:t>2023-05-19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2A8910-0383-0D10-2155-7B7D9FE2A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D67B47-E119-798D-ABD8-F51793A1B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D0B5-3A39-4D2B-94BB-EB51E141EB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248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90FD7-D697-B2C4-B24A-31E653962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2751C-356A-3CF2-03DF-D763D3C6A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78471-5D6E-AE6D-73F9-3F2DBB8CC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648958-3A15-7F7F-979E-BA3E0FC928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07E6A9-ED56-768F-7BA3-BF9606128A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BE7061-FB4F-803F-5A99-01275E703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49C-DE2A-4859-B11E-03E5478179CF}" type="datetimeFigureOut">
              <a:rPr lang="en-CA" smtClean="0"/>
              <a:t>2023-05-19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F91F28-F6BE-53F7-DA64-F67589623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4E1B59-E9FB-1DF8-BADF-E9584385B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D0B5-3A39-4D2B-94BB-EB51E141EB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837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43DB3-6647-98C8-9F25-29ED8D215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DE1868-E8FD-2CED-5FCC-404F0ED32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49C-DE2A-4859-B11E-03E5478179CF}" type="datetimeFigureOut">
              <a:rPr lang="en-CA" smtClean="0"/>
              <a:t>2023-05-19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A4725B-B588-FCBD-3D52-E91DEDB92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DAC345-6D37-5152-8541-B28A439AB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D0B5-3A39-4D2B-94BB-EB51E141EB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0455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F4E716-23D8-D572-93D7-7EFB7D0BC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49C-DE2A-4859-B11E-03E5478179CF}" type="datetimeFigureOut">
              <a:rPr lang="en-CA" smtClean="0"/>
              <a:t>2023-05-19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88BB87-821B-037E-AA00-727625CB1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0ADEF3-90C8-A44D-AFF9-26EFFB2FC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D0B5-3A39-4D2B-94BB-EB51E141EB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53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E7573-A711-D4C5-B6E4-B6B4AF8BF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36525-EA64-4ADB-981F-68B047D86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7C56BF-5FFB-9F4F-C1E0-A416AFAC8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612F4-05D6-542F-525F-410D2E9F5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49C-DE2A-4859-B11E-03E5478179CF}" type="datetimeFigureOut">
              <a:rPr lang="en-CA" smtClean="0"/>
              <a:t>2023-05-19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71B48-7F9B-C42F-88B8-AC0E5FF96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AE6C3-4461-3095-C132-5559BAEE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D0B5-3A39-4D2B-94BB-EB51E141EB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104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BBC99-EEE9-5808-72C8-2BE724DD3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C40882-F2D8-3030-A688-813067F244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F6705B-5663-26D1-ABAE-1DBE08555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6C8EE-595D-EFE6-39F7-D5EACFBDF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149C-DE2A-4859-B11E-03E5478179CF}" type="datetimeFigureOut">
              <a:rPr lang="en-CA" smtClean="0"/>
              <a:t>2023-05-19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7AD06B-F1A0-53B2-4A2D-DEF5FC75E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87A1E-895F-AA15-EE02-70BF256E4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D0B5-3A39-4D2B-94BB-EB51E141EB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3910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83CB6D-D144-4190-CF56-F6F363F13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34BD0-A7F3-4D9D-A374-27EA721B3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5B389-49B8-6F0D-46F1-6304193D59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C149C-DE2A-4859-B11E-03E5478179CF}" type="datetimeFigureOut">
              <a:rPr lang="en-CA" smtClean="0"/>
              <a:t>2023-05-19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53E9B-5011-C45F-77B3-D782DF7CA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1BD10-F0B5-7B3D-2C19-B696D0400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D0B5-3A39-4D2B-94BB-EB51E141EB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889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yorku.libcal.com/appointments/data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rdcn.ca/" TargetMode="External"/><Relationship Id="rId2" Type="http://schemas.openxmlformats.org/officeDocument/2006/relationships/hyperlink" Target="https://www.statcan.gc.ca/en/start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statcan.gc.ca/en/microdata/data-centres/access" TargetMode="External"/><Relationship Id="rId4" Type="http://schemas.openxmlformats.org/officeDocument/2006/relationships/hyperlink" Target="https://researchguides.library.yorku.ca/data/data-rd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can.gc.ca/en/survey/lis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150.statcan.gc.ca/n1/en/type/data?MM=1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can.gc.ca/en/survey/lis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150.statcan.gc.ca/n1/en/type/data?MM=1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can.gc.ca/en/survey/lis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150.statcan.gc.ca/n1/en/type/data?MM=1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can.gc.ca/en/survey/lis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150.statcan.gc.ca/n1/en/type/data?MM=1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rku.ca/research/isr/centres/statistics-canada-research-data-centre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can.gc.ca/en/microdata/data-centres/forms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can.gc.ca/en/microdata/data-centres/form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CE9A9A-CB26-0E66-ADF9-93C9AE15A60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9FAD3A-C17D-DDF3-D6DB-A9E5DBFB9138}"/>
              </a:ext>
            </a:extLst>
          </p:cNvPr>
          <p:cNvSpPr/>
          <p:nvPr/>
        </p:nvSpPr>
        <p:spPr>
          <a:xfrm>
            <a:off x="826168" y="525379"/>
            <a:ext cx="10539663" cy="5807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0C8DE6-30E0-2952-303E-B93DC2313A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800" b="1" dirty="0">
                <a:solidFill>
                  <a:srgbClr val="333333"/>
                </a:solidFill>
                <a:latin typeface="Lato" panose="020F0502020204030203" pitchFamily="34" charset="0"/>
                <a:ea typeface="+mn-ea"/>
                <a:cs typeface="+mn-cs"/>
              </a:rPr>
              <a:t>Guide to Accessing Microdata Through Statistics Canada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D8A425-8D2E-77F6-0280-EAAE599A8B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CA" dirty="0"/>
          </a:p>
          <a:p>
            <a:r>
              <a:rPr lang="en-CA" dirty="0"/>
              <a:t>Kong Lab Meeting</a:t>
            </a:r>
          </a:p>
          <a:p>
            <a:r>
              <a:rPr lang="en-CA" dirty="0"/>
              <a:t>May 19 2023</a:t>
            </a:r>
          </a:p>
          <a:p>
            <a:r>
              <a:rPr lang="en-CA" dirty="0"/>
              <a:t>Taylor Cargill</a:t>
            </a:r>
          </a:p>
        </p:txBody>
      </p:sp>
    </p:spTree>
    <p:extLst>
      <p:ext uri="{BB962C8B-B14F-4D97-AF65-F5344CB8AC3E}">
        <p14:creationId xmlns:p14="http://schemas.microsoft.com/office/powerpoint/2010/main" val="1305836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CE9A9A-CB26-0E66-ADF9-93C9AE15A60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9FAD3A-C17D-DDF3-D6DB-A9E5DBFB9138}"/>
              </a:ext>
            </a:extLst>
          </p:cNvPr>
          <p:cNvSpPr/>
          <p:nvPr/>
        </p:nvSpPr>
        <p:spPr>
          <a:xfrm>
            <a:off x="1" y="525379"/>
            <a:ext cx="12191999" cy="5807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4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479402-B94B-0BBB-2F26-0B0AB24B1AD9}"/>
              </a:ext>
            </a:extLst>
          </p:cNvPr>
          <p:cNvSpPr txBox="1"/>
          <p:nvPr/>
        </p:nvSpPr>
        <p:spPr>
          <a:xfrm>
            <a:off x="1499937" y="2016453"/>
            <a:ext cx="919212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4400" b="1" dirty="0">
                <a:solidFill>
                  <a:srgbClr val="333333"/>
                </a:solidFill>
                <a:latin typeface="Lato" panose="020F0502020204030203" pitchFamily="34" charset="0"/>
              </a:rPr>
              <a:t>5</a:t>
            </a:r>
            <a:r>
              <a:rPr lang="en-CA" sz="4400" b="1" dirty="0">
                <a:solidFill>
                  <a:srgbClr val="333333"/>
                </a:solidFill>
                <a:latin typeface="Lato" panose="020F0502020204030203" pitchFamily="34" charset="0"/>
                <a:ea typeface="+mn-ea"/>
                <a:cs typeface="+mn-cs"/>
              </a:rPr>
              <a:t>) Approval and Data Access</a:t>
            </a:r>
            <a:endParaRPr lang="en-CA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7B5B92-E841-D275-6F2E-8BD8E9F5CEE6}"/>
              </a:ext>
            </a:extLst>
          </p:cNvPr>
          <p:cNvSpPr txBox="1"/>
          <p:nvPr/>
        </p:nvSpPr>
        <p:spPr>
          <a:xfrm>
            <a:off x="3048000" y="3248344"/>
            <a:ext cx="6096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2000" b="1" dirty="0">
                <a:solidFill>
                  <a:srgbClr val="333333"/>
                </a:solidFill>
                <a:latin typeface="Lato" panose="020F0502020204030203" pitchFamily="34" charset="0"/>
              </a:rPr>
              <a:t>Onboarding forms, training/orientation, gain access to the RDC for using the microdata</a:t>
            </a:r>
          </a:p>
          <a:p>
            <a:pPr algn="ctr"/>
            <a:endParaRPr lang="en-CA" sz="2000" b="1" dirty="0">
              <a:solidFill>
                <a:srgbClr val="333333"/>
              </a:solidFill>
              <a:latin typeface="Lato" panose="020F0502020204030203" pitchFamily="34" charset="0"/>
            </a:endParaRPr>
          </a:p>
          <a:p>
            <a:pPr algn="ctr"/>
            <a:r>
              <a:rPr lang="en-CA" sz="2000" b="1" dirty="0">
                <a:solidFill>
                  <a:srgbClr val="333333"/>
                </a:solidFill>
                <a:latin typeface="Lato" panose="020F0502020204030203" pitchFamily="34" charset="0"/>
              </a:rPr>
              <a:t>Support offered by the Library Data Services on finding datasets, and conducting analyses</a:t>
            </a:r>
          </a:p>
          <a:p>
            <a:pPr algn="ctr"/>
            <a:endParaRPr lang="en-CA" sz="2000" b="1" dirty="0">
              <a:solidFill>
                <a:srgbClr val="333333"/>
              </a:solidFill>
              <a:latin typeface="Lato" panose="020F0502020204030203" pitchFamily="34" charset="0"/>
            </a:endParaRPr>
          </a:p>
          <a:p>
            <a:pPr algn="ctr"/>
            <a:r>
              <a:rPr lang="en-CA" sz="2000" dirty="0">
                <a:hlinkClick r:id="rId2"/>
              </a:rPr>
              <a:t>https://yorku.libcal.com/appointments/data</a:t>
            </a:r>
            <a:endParaRPr lang="en-CA" sz="2000" b="1" dirty="0">
              <a:solidFill>
                <a:srgbClr val="333333"/>
              </a:solidFill>
              <a:latin typeface="Lato" panose="020F0502020204030203" pitchFamily="34" charset="0"/>
            </a:endParaRPr>
          </a:p>
          <a:p>
            <a:pPr algn="ctr"/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909613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CE9A9A-CB26-0E66-ADF9-93C9AE15A60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9FAD3A-C17D-DDF3-D6DB-A9E5DBFB9138}"/>
              </a:ext>
            </a:extLst>
          </p:cNvPr>
          <p:cNvSpPr/>
          <p:nvPr/>
        </p:nvSpPr>
        <p:spPr>
          <a:xfrm>
            <a:off x="1" y="525379"/>
            <a:ext cx="12191999" cy="5807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4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479402-B94B-0BBB-2F26-0B0AB24B1AD9}"/>
              </a:ext>
            </a:extLst>
          </p:cNvPr>
          <p:cNvSpPr txBox="1"/>
          <p:nvPr/>
        </p:nvSpPr>
        <p:spPr>
          <a:xfrm>
            <a:off x="1499937" y="733084"/>
            <a:ext cx="919212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4400" b="1" dirty="0">
                <a:solidFill>
                  <a:srgbClr val="333333"/>
                </a:solidFill>
                <a:latin typeface="Lato" panose="020F0502020204030203" pitchFamily="34" charset="0"/>
              </a:rPr>
              <a:t>Thank You</a:t>
            </a:r>
            <a:endParaRPr lang="en-CA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7FEEB7-40E9-9FDB-098A-2747982C02F0}"/>
              </a:ext>
            </a:extLst>
          </p:cNvPr>
          <p:cNvSpPr txBox="1"/>
          <p:nvPr/>
        </p:nvSpPr>
        <p:spPr>
          <a:xfrm>
            <a:off x="393030" y="1710230"/>
            <a:ext cx="1140593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400" b="1" dirty="0">
                <a:solidFill>
                  <a:srgbClr val="333333"/>
                </a:solidFill>
                <a:latin typeface="Lato" panose="020F0502020204030203" pitchFamily="34" charset="0"/>
              </a:rPr>
              <a:t>Resources/Links: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StatCan</a:t>
            </a:r>
            <a:r>
              <a:rPr lang="en-CA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- </a:t>
            </a:r>
            <a:r>
              <a:rPr lang="en-CA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hlinkClick r:id="rId2"/>
              </a:rPr>
              <a:t>https://www.statcan.gc.ca/en/start</a:t>
            </a:r>
            <a:endParaRPr lang="en-CA" sz="2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Canadian Research Data Network - </a:t>
            </a:r>
            <a:r>
              <a:rPr lang="en-CA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hlinkClick r:id="rId3"/>
              </a:rPr>
              <a:t>https://crdcn.ca/</a:t>
            </a:r>
            <a:endParaRPr lang="en-CA" sz="2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YorkU</a:t>
            </a:r>
            <a:r>
              <a:rPr lang="en-CA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RDC Research Guides for Data &amp; Statistics - </a:t>
            </a:r>
            <a:r>
              <a:rPr lang="en-CA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hlinkClick r:id="rId4"/>
              </a:rPr>
              <a:t>https://researchguides.library.yorku.ca/data/data-rdc</a:t>
            </a:r>
            <a:endParaRPr lang="en-CA" sz="2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Microdata Access Application - </a:t>
            </a:r>
            <a:r>
              <a:rPr lang="en-CA" sz="2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hlinkClick r:id="rId5"/>
              </a:rPr>
              <a:t>https://www.statcan.gc.ca/en/microdata/data-centres/access</a:t>
            </a:r>
            <a:endParaRPr lang="en-CA" sz="2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503485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CE9A9A-CB26-0E66-ADF9-93C9AE15A60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9FAD3A-C17D-DDF3-D6DB-A9E5DBFB9138}"/>
              </a:ext>
            </a:extLst>
          </p:cNvPr>
          <p:cNvSpPr/>
          <p:nvPr/>
        </p:nvSpPr>
        <p:spPr>
          <a:xfrm>
            <a:off x="1" y="525379"/>
            <a:ext cx="12191999" cy="5807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4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479402-B94B-0BBB-2F26-0B0AB24B1AD9}"/>
              </a:ext>
            </a:extLst>
          </p:cNvPr>
          <p:cNvSpPr txBox="1"/>
          <p:nvPr/>
        </p:nvSpPr>
        <p:spPr>
          <a:xfrm>
            <a:off x="3043988" y="1438936"/>
            <a:ext cx="61040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4400" b="1" dirty="0">
                <a:solidFill>
                  <a:srgbClr val="333333"/>
                </a:solidFill>
                <a:latin typeface="Lato" panose="020F0502020204030203" pitchFamily="34" charset="0"/>
                <a:ea typeface="+mn-ea"/>
                <a:cs typeface="+mn-cs"/>
              </a:rPr>
              <a:t>Steps</a:t>
            </a:r>
            <a:endParaRPr lang="en-CA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152E86-0034-558E-0041-28C4701217AA}"/>
              </a:ext>
            </a:extLst>
          </p:cNvPr>
          <p:cNvSpPr txBox="1"/>
          <p:nvPr/>
        </p:nvSpPr>
        <p:spPr>
          <a:xfrm>
            <a:off x="2093492" y="2593662"/>
            <a:ext cx="800501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CA" sz="2400" b="1" dirty="0">
                <a:solidFill>
                  <a:srgbClr val="333333"/>
                </a:solidFill>
                <a:latin typeface="Lato" panose="020F0502020204030203" pitchFamily="34" charset="0"/>
                <a:ea typeface="+mn-ea"/>
                <a:cs typeface="+mn-cs"/>
              </a:rPr>
              <a:t>Selecting a Statistics Canada (</a:t>
            </a:r>
            <a:r>
              <a:rPr lang="en-CA" sz="2400" b="1" dirty="0" err="1">
                <a:solidFill>
                  <a:srgbClr val="333333"/>
                </a:solidFill>
                <a:latin typeface="Lato" panose="020F0502020204030203" pitchFamily="34" charset="0"/>
                <a:ea typeface="+mn-ea"/>
                <a:cs typeface="+mn-cs"/>
              </a:rPr>
              <a:t>StatCan</a:t>
            </a:r>
            <a:r>
              <a:rPr lang="en-CA" sz="2400" b="1" dirty="0">
                <a:solidFill>
                  <a:srgbClr val="333333"/>
                </a:solidFill>
                <a:latin typeface="Lato" panose="020F0502020204030203" pitchFamily="34" charset="0"/>
                <a:ea typeface="+mn-ea"/>
                <a:cs typeface="+mn-cs"/>
              </a:rPr>
              <a:t>) dataset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CA" sz="2400" b="1" dirty="0">
                <a:solidFill>
                  <a:srgbClr val="333333"/>
                </a:solidFill>
                <a:latin typeface="Lato" panose="020F0502020204030203" pitchFamily="34" charset="0"/>
                <a:ea typeface="+mn-ea"/>
                <a:cs typeface="+mn-cs"/>
              </a:rPr>
              <a:t>Finding a local Research Data Centre (RDC)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CA" sz="2400" b="1" dirty="0">
                <a:solidFill>
                  <a:srgbClr val="333333"/>
                </a:solidFill>
                <a:latin typeface="Lato" panose="020F0502020204030203" pitchFamily="34" charset="0"/>
                <a:ea typeface="+mn-ea"/>
                <a:cs typeface="+mn-cs"/>
              </a:rPr>
              <a:t>Reviewing application guidelines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CA" sz="2400" b="1" dirty="0">
                <a:solidFill>
                  <a:srgbClr val="333333"/>
                </a:solidFill>
                <a:latin typeface="Lato" panose="020F0502020204030203" pitchFamily="34" charset="0"/>
              </a:rPr>
              <a:t>Creating a research proposal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CA" sz="2400" b="1" dirty="0">
                <a:solidFill>
                  <a:srgbClr val="333333"/>
                </a:solidFill>
                <a:latin typeface="Lato" panose="020F0502020204030203" pitchFamily="34" charset="0"/>
                <a:ea typeface="+mn-ea"/>
                <a:cs typeface="+mn-cs"/>
              </a:rPr>
              <a:t>Approval and data access</a:t>
            </a:r>
          </a:p>
        </p:txBody>
      </p:sp>
    </p:spTree>
    <p:extLst>
      <p:ext uri="{BB962C8B-B14F-4D97-AF65-F5344CB8AC3E}">
        <p14:creationId xmlns:p14="http://schemas.microsoft.com/office/powerpoint/2010/main" val="299515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CE9A9A-CB26-0E66-ADF9-93C9AE15A60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9FAD3A-C17D-DDF3-D6DB-A9E5DBFB9138}"/>
              </a:ext>
            </a:extLst>
          </p:cNvPr>
          <p:cNvSpPr/>
          <p:nvPr/>
        </p:nvSpPr>
        <p:spPr>
          <a:xfrm>
            <a:off x="1" y="525379"/>
            <a:ext cx="12191999" cy="5807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4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479402-B94B-0BBB-2F26-0B0AB24B1AD9}"/>
              </a:ext>
            </a:extLst>
          </p:cNvPr>
          <p:cNvSpPr txBox="1"/>
          <p:nvPr/>
        </p:nvSpPr>
        <p:spPr>
          <a:xfrm>
            <a:off x="3043990" y="741533"/>
            <a:ext cx="61040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4400" b="1" dirty="0">
                <a:solidFill>
                  <a:srgbClr val="333333"/>
                </a:solidFill>
                <a:latin typeface="Lato" panose="020F0502020204030203" pitchFamily="34" charset="0"/>
                <a:ea typeface="+mn-ea"/>
                <a:cs typeface="+mn-cs"/>
              </a:rPr>
              <a:t>1) Selecting a Dataset</a:t>
            </a:r>
            <a:endParaRPr lang="en-CA" sz="4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A0F0B6-47D1-219F-133E-A88B384AD8F5}"/>
              </a:ext>
            </a:extLst>
          </p:cNvPr>
          <p:cNvSpPr txBox="1"/>
          <p:nvPr/>
        </p:nvSpPr>
        <p:spPr>
          <a:xfrm>
            <a:off x="2548486" y="1442080"/>
            <a:ext cx="8005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CA" b="1" dirty="0">
                <a:solidFill>
                  <a:srgbClr val="333333"/>
                </a:solidFill>
                <a:latin typeface="Lato" panose="020F0502020204030203" pitchFamily="34" charset="0"/>
              </a:rPr>
              <a:t>Search for datasets through Data keyword search or Survey List</a:t>
            </a:r>
            <a:endParaRPr lang="en-CA" b="1" dirty="0">
              <a:solidFill>
                <a:srgbClr val="333333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F645B5C-8598-4113-FDFB-DDDBD73AD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5162" y="2384554"/>
            <a:ext cx="2745152" cy="341698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677C2CA-2AB4-EBDA-B68F-801837EC6F99}"/>
              </a:ext>
            </a:extLst>
          </p:cNvPr>
          <p:cNvSpPr txBox="1"/>
          <p:nvPr/>
        </p:nvSpPr>
        <p:spPr>
          <a:xfrm>
            <a:off x="7956884" y="582478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>
                <a:hlinkClick r:id="rId3"/>
              </a:rPr>
              <a:t>https://www.statcan.gc.ca/en/survey/list</a:t>
            </a:r>
            <a:endParaRPr lang="en-CA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A9D40B9-E89F-1466-00C5-1FD41B4986B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684"/>
          <a:stretch/>
        </p:blipFill>
        <p:spPr>
          <a:xfrm>
            <a:off x="309281" y="2427675"/>
            <a:ext cx="7170821" cy="34480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C8F3437-9FC9-7FA7-A8E7-EDECBA8CDD41}"/>
              </a:ext>
            </a:extLst>
          </p:cNvPr>
          <p:cNvSpPr txBox="1"/>
          <p:nvPr/>
        </p:nvSpPr>
        <p:spPr>
          <a:xfrm>
            <a:off x="381471" y="2015222"/>
            <a:ext cx="70264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 err="1">
                <a:solidFill>
                  <a:srgbClr val="333333"/>
                </a:solidFill>
                <a:latin typeface="Lato" panose="020F0502020204030203" pitchFamily="34" charset="0"/>
              </a:rPr>
              <a:t>i</a:t>
            </a:r>
            <a:r>
              <a:rPr lang="en-CA" b="1" dirty="0">
                <a:solidFill>
                  <a:srgbClr val="333333"/>
                </a:solidFill>
                <a:latin typeface="Lato" panose="020F0502020204030203" pitchFamily="34" charset="0"/>
              </a:rPr>
              <a:t>) Keyword search on Data page</a:t>
            </a:r>
            <a:endParaRPr lang="en-CA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64D5AA-BD06-90DE-288E-DA2CD87D4385}"/>
              </a:ext>
            </a:extLst>
          </p:cNvPr>
          <p:cNvSpPr txBox="1"/>
          <p:nvPr/>
        </p:nvSpPr>
        <p:spPr>
          <a:xfrm>
            <a:off x="8470232" y="1999401"/>
            <a:ext cx="70264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333333"/>
                </a:solidFill>
                <a:latin typeface="Lato" panose="020F0502020204030203" pitchFamily="34" charset="0"/>
              </a:rPr>
              <a:t>ii) Survey List</a:t>
            </a:r>
            <a:endParaRPr lang="en-CA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0328EC-5C11-F372-49C4-759807C2E82E}"/>
              </a:ext>
            </a:extLst>
          </p:cNvPr>
          <p:cNvSpPr txBox="1"/>
          <p:nvPr/>
        </p:nvSpPr>
        <p:spPr>
          <a:xfrm>
            <a:off x="309281" y="588624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>
                <a:hlinkClick r:id="rId5"/>
              </a:rPr>
              <a:t>https://www150.statcan.gc.ca/n1/en/type/data?MM=1</a:t>
            </a: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5573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CE9A9A-CB26-0E66-ADF9-93C9AE15A60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9FAD3A-C17D-DDF3-D6DB-A9E5DBFB9138}"/>
              </a:ext>
            </a:extLst>
          </p:cNvPr>
          <p:cNvSpPr/>
          <p:nvPr/>
        </p:nvSpPr>
        <p:spPr>
          <a:xfrm>
            <a:off x="1" y="525379"/>
            <a:ext cx="12191999" cy="5807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4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479402-B94B-0BBB-2F26-0B0AB24B1AD9}"/>
              </a:ext>
            </a:extLst>
          </p:cNvPr>
          <p:cNvSpPr txBox="1"/>
          <p:nvPr/>
        </p:nvSpPr>
        <p:spPr>
          <a:xfrm>
            <a:off x="3043990" y="741533"/>
            <a:ext cx="61040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4400" b="1" dirty="0">
                <a:solidFill>
                  <a:srgbClr val="333333"/>
                </a:solidFill>
                <a:latin typeface="Lato" panose="020F0502020204030203" pitchFamily="34" charset="0"/>
                <a:ea typeface="+mn-ea"/>
                <a:cs typeface="+mn-cs"/>
              </a:rPr>
              <a:t>1) Selecting a Dataset</a:t>
            </a:r>
            <a:endParaRPr lang="en-CA" sz="4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A0F0B6-47D1-219F-133E-A88B384AD8F5}"/>
              </a:ext>
            </a:extLst>
          </p:cNvPr>
          <p:cNvSpPr txBox="1"/>
          <p:nvPr/>
        </p:nvSpPr>
        <p:spPr>
          <a:xfrm>
            <a:off x="2548486" y="1442080"/>
            <a:ext cx="8005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CA" b="1" dirty="0">
                <a:solidFill>
                  <a:srgbClr val="333333"/>
                </a:solidFill>
                <a:latin typeface="Lato" panose="020F0502020204030203" pitchFamily="34" charset="0"/>
              </a:rPr>
              <a:t>Search for datasets through Data keyword search or Survey List</a:t>
            </a:r>
            <a:endParaRPr lang="en-CA" b="1" dirty="0">
              <a:solidFill>
                <a:srgbClr val="333333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F645B5C-8598-4113-FDFB-DDDBD73AD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5162" y="2384554"/>
            <a:ext cx="2745152" cy="341698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677C2CA-2AB4-EBDA-B68F-801837EC6F99}"/>
              </a:ext>
            </a:extLst>
          </p:cNvPr>
          <p:cNvSpPr txBox="1"/>
          <p:nvPr/>
        </p:nvSpPr>
        <p:spPr>
          <a:xfrm>
            <a:off x="7956884" y="582478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>
                <a:hlinkClick r:id="rId3"/>
              </a:rPr>
              <a:t>https://www.statcan.gc.ca/en/survey/list</a:t>
            </a:r>
            <a:endParaRPr lang="en-CA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A9D40B9-E89F-1466-00C5-1FD41B4986B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684"/>
          <a:stretch/>
        </p:blipFill>
        <p:spPr>
          <a:xfrm>
            <a:off x="309281" y="2427675"/>
            <a:ext cx="7170821" cy="34480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C8F3437-9FC9-7FA7-A8E7-EDECBA8CDD41}"/>
              </a:ext>
            </a:extLst>
          </p:cNvPr>
          <p:cNvSpPr txBox="1"/>
          <p:nvPr/>
        </p:nvSpPr>
        <p:spPr>
          <a:xfrm>
            <a:off x="381471" y="2015222"/>
            <a:ext cx="70264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 err="1">
                <a:solidFill>
                  <a:srgbClr val="333333"/>
                </a:solidFill>
                <a:latin typeface="Lato" panose="020F0502020204030203" pitchFamily="34" charset="0"/>
              </a:rPr>
              <a:t>i</a:t>
            </a:r>
            <a:r>
              <a:rPr lang="en-CA" b="1" dirty="0">
                <a:solidFill>
                  <a:srgbClr val="333333"/>
                </a:solidFill>
                <a:latin typeface="Lato" panose="020F0502020204030203" pitchFamily="34" charset="0"/>
              </a:rPr>
              <a:t>) Keyword search on Data page</a:t>
            </a:r>
            <a:endParaRPr lang="en-CA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64D5AA-BD06-90DE-288E-DA2CD87D4385}"/>
              </a:ext>
            </a:extLst>
          </p:cNvPr>
          <p:cNvSpPr txBox="1"/>
          <p:nvPr/>
        </p:nvSpPr>
        <p:spPr>
          <a:xfrm>
            <a:off x="8470232" y="1999401"/>
            <a:ext cx="70264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333333"/>
                </a:solidFill>
                <a:latin typeface="Lato" panose="020F0502020204030203" pitchFamily="34" charset="0"/>
              </a:rPr>
              <a:t>ii) Survey List</a:t>
            </a:r>
            <a:endParaRPr lang="en-CA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A99B68-5DF8-A748-9F05-0DF5D7F6A784}"/>
              </a:ext>
            </a:extLst>
          </p:cNvPr>
          <p:cNvSpPr/>
          <p:nvPr/>
        </p:nvSpPr>
        <p:spPr>
          <a:xfrm>
            <a:off x="381471" y="2670155"/>
            <a:ext cx="2001511" cy="4795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0328EC-5C11-F372-49C4-759807C2E82E}"/>
              </a:ext>
            </a:extLst>
          </p:cNvPr>
          <p:cNvSpPr txBox="1"/>
          <p:nvPr/>
        </p:nvSpPr>
        <p:spPr>
          <a:xfrm>
            <a:off x="309281" y="588624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>
                <a:hlinkClick r:id="rId5"/>
              </a:rPr>
              <a:t>https://www150.statcan.gc.ca/n1/en/type/data?MM=1</a:t>
            </a: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3884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CE9A9A-CB26-0E66-ADF9-93C9AE15A60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9FAD3A-C17D-DDF3-D6DB-A9E5DBFB9138}"/>
              </a:ext>
            </a:extLst>
          </p:cNvPr>
          <p:cNvSpPr/>
          <p:nvPr/>
        </p:nvSpPr>
        <p:spPr>
          <a:xfrm>
            <a:off x="1" y="525379"/>
            <a:ext cx="12191999" cy="5807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4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479402-B94B-0BBB-2F26-0B0AB24B1AD9}"/>
              </a:ext>
            </a:extLst>
          </p:cNvPr>
          <p:cNvSpPr txBox="1"/>
          <p:nvPr/>
        </p:nvSpPr>
        <p:spPr>
          <a:xfrm>
            <a:off x="3043990" y="741533"/>
            <a:ext cx="61040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4400" b="1" dirty="0">
                <a:solidFill>
                  <a:srgbClr val="333333"/>
                </a:solidFill>
                <a:latin typeface="Lato" panose="020F0502020204030203" pitchFamily="34" charset="0"/>
                <a:ea typeface="+mn-ea"/>
                <a:cs typeface="+mn-cs"/>
              </a:rPr>
              <a:t>1) Selecting a Dataset</a:t>
            </a:r>
            <a:endParaRPr lang="en-CA" sz="4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A0F0B6-47D1-219F-133E-A88B384AD8F5}"/>
              </a:ext>
            </a:extLst>
          </p:cNvPr>
          <p:cNvSpPr txBox="1"/>
          <p:nvPr/>
        </p:nvSpPr>
        <p:spPr>
          <a:xfrm>
            <a:off x="2548486" y="1442080"/>
            <a:ext cx="8005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CA" b="1" dirty="0">
                <a:solidFill>
                  <a:srgbClr val="333333"/>
                </a:solidFill>
                <a:latin typeface="Lato" panose="020F0502020204030203" pitchFamily="34" charset="0"/>
              </a:rPr>
              <a:t>Search for datasets through Data keyword search or Survey List</a:t>
            </a:r>
            <a:endParaRPr lang="en-CA" b="1" dirty="0">
              <a:solidFill>
                <a:srgbClr val="333333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F645B5C-8598-4113-FDFB-DDDBD73AD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5162" y="2384554"/>
            <a:ext cx="2745152" cy="341698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677C2CA-2AB4-EBDA-B68F-801837EC6F99}"/>
              </a:ext>
            </a:extLst>
          </p:cNvPr>
          <p:cNvSpPr txBox="1"/>
          <p:nvPr/>
        </p:nvSpPr>
        <p:spPr>
          <a:xfrm>
            <a:off x="7956884" y="582478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>
                <a:hlinkClick r:id="rId3"/>
              </a:rPr>
              <a:t>https://www.statcan.gc.ca/en/survey/list</a:t>
            </a:r>
            <a:endParaRPr lang="en-CA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A9D40B9-E89F-1466-00C5-1FD41B4986B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684"/>
          <a:stretch/>
        </p:blipFill>
        <p:spPr>
          <a:xfrm>
            <a:off x="309281" y="2427675"/>
            <a:ext cx="7170821" cy="34480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C8F3437-9FC9-7FA7-A8E7-EDECBA8CDD41}"/>
              </a:ext>
            </a:extLst>
          </p:cNvPr>
          <p:cNvSpPr txBox="1"/>
          <p:nvPr/>
        </p:nvSpPr>
        <p:spPr>
          <a:xfrm>
            <a:off x="381471" y="2015222"/>
            <a:ext cx="70264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 err="1">
                <a:solidFill>
                  <a:srgbClr val="333333"/>
                </a:solidFill>
                <a:latin typeface="Lato" panose="020F0502020204030203" pitchFamily="34" charset="0"/>
              </a:rPr>
              <a:t>i</a:t>
            </a:r>
            <a:r>
              <a:rPr lang="en-CA" b="1" dirty="0">
                <a:solidFill>
                  <a:srgbClr val="333333"/>
                </a:solidFill>
                <a:latin typeface="Lato" panose="020F0502020204030203" pitchFamily="34" charset="0"/>
              </a:rPr>
              <a:t>) Keyword search on Data page</a:t>
            </a:r>
            <a:endParaRPr lang="en-CA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64D5AA-BD06-90DE-288E-DA2CD87D4385}"/>
              </a:ext>
            </a:extLst>
          </p:cNvPr>
          <p:cNvSpPr txBox="1"/>
          <p:nvPr/>
        </p:nvSpPr>
        <p:spPr>
          <a:xfrm>
            <a:off x="8470232" y="1999401"/>
            <a:ext cx="70264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333333"/>
                </a:solidFill>
                <a:latin typeface="Lato" panose="020F0502020204030203" pitchFamily="34" charset="0"/>
              </a:rPr>
              <a:t>ii) Survey List</a:t>
            </a:r>
            <a:endParaRPr lang="en-CA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A99B68-5DF8-A748-9F05-0DF5D7F6A784}"/>
              </a:ext>
            </a:extLst>
          </p:cNvPr>
          <p:cNvSpPr/>
          <p:nvPr/>
        </p:nvSpPr>
        <p:spPr>
          <a:xfrm>
            <a:off x="5661891" y="3713708"/>
            <a:ext cx="849745" cy="4795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0328EC-5C11-F372-49C4-759807C2E82E}"/>
              </a:ext>
            </a:extLst>
          </p:cNvPr>
          <p:cNvSpPr txBox="1"/>
          <p:nvPr/>
        </p:nvSpPr>
        <p:spPr>
          <a:xfrm>
            <a:off x="309281" y="588624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>
                <a:hlinkClick r:id="rId5"/>
              </a:rPr>
              <a:t>https://www150.statcan.gc.ca/n1/en/type/data?MM=1</a:t>
            </a: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6037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CE9A9A-CB26-0E66-ADF9-93C9AE15A60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9FAD3A-C17D-DDF3-D6DB-A9E5DBFB9138}"/>
              </a:ext>
            </a:extLst>
          </p:cNvPr>
          <p:cNvSpPr/>
          <p:nvPr/>
        </p:nvSpPr>
        <p:spPr>
          <a:xfrm>
            <a:off x="1" y="525379"/>
            <a:ext cx="12191999" cy="5807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4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479402-B94B-0BBB-2F26-0B0AB24B1AD9}"/>
              </a:ext>
            </a:extLst>
          </p:cNvPr>
          <p:cNvSpPr txBox="1"/>
          <p:nvPr/>
        </p:nvSpPr>
        <p:spPr>
          <a:xfrm>
            <a:off x="3043990" y="741533"/>
            <a:ext cx="61040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4400" b="1" dirty="0">
                <a:solidFill>
                  <a:srgbClr val="333333"/>
                </a:solidFill>
                <a:latin typeface="Lato" panose="020F0502020204030203" pitchFamily="34" charset="0"/>
                <a:ea typeface="+mn-ea"/>
                <a:cs typeface="+mn-cs"/>
              </a:rPr>
              <a:t>1) Selecting a Dataset</a:t>
            </a:r>
            <a:endParaRPr lang="en-CA" sz="4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A0F0B6-47D1-219F-133E-A88B384AD8F5}"/>
              </a:ext>
            </a:extLst>
          </p:cNvPr>
          <p:cNvSpPr txBox="1"/>
          <p:nvPr/>
        </p:nvSpPr>
        <p:spPr>
          <a:xfrm>
            <a:off x="2548486" y="1442080"/>
            <a:ext cx="80050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CA" b="1" dirty="0">
                <a:solidFill>
                  <a:srgbClr val="333333"/>
                </a:solidFill>
                <a:latin typeface="Lato" panose="020F0502020204030203" pitchFamily="34" charset="0"/>
              </a:rPr>
              <a:t>Search for datasets through Data keyword search or Survey List</a:t>
            </a:r>
            <a:endParaRPr lang="en-CA" b="1" dirty="0">
              <a:solidFill>
                <a:srgbClr val="333333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F645B5C-8598-4113-FDFB-DDDBD73AD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5162" y="2384554"/>
            <a:ext cx="2745152" cy="341698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677C2CA-2AB4-EBDA-B68F-801837EC6F99}"/>
              </a:ext>
            </a:extLst>
          </p:cNvPr>
          <p:cNvSpPr txBox="1"/>
          <p:nvPr/>
        </p:nvSpPr>
        <p:spPr>
          <a:xfrm>
            <a:off x="7956884" y="582478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>
                <a:hlinkClick r:id="rId3"/>
              </a:rPr>
              <a:t>https://www.statcan.gc.ca/en/survey/list</a:t>
            </a:r>
            <a:endParaRPr lang="en-CA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A9D40B9-E89F-1466-00C5-1FD41B4986B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684"/>
          <a:stretch/>
        </p:blipFill>
        <p:spPr>
          <a:xfrm>
            <a:off x="309281" y="2427675"/>
            <a:ext cx="7170821" cy="344800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C8F3437-9FC9-7FA7-A8E7-EDECBA8CDD41}"/>
              </a:ext>
            </a:extLst>
          </p:cNvPr>
          <p:cNvSpPr txBox="1"/>
          <p:nvPr/>
        </p:nvSpPr>
        <p:spPr>
          <a:xfrm>
            <a:off x="381471" y="2015222"/>
            <a:ext cx="70264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 err="1">
                <a:solidFill>
                  <a:srgbClr val="333333"/>
                </a:solidFill>
                <a:latin typeface="Lato" panose="020F0502020204030203" pitchFamily="34" charset="0"/>
              </a:rPr>
              <a:t>i</a:t>
            </a:r>
            <a:r>
              <a:rPr lang="en-CA" b="1" dirty="0">
                <a:solidFill>
                  <a:srgbClr val="333333"/>
                </a:solidFill>
                <a:latin typeface="Lato" panose="020F0502020204030203" pitchFamily="34" charset="0"/>
              </a:rPr>
              <a:t>) Keyword search on Data page</a:t>
            </a:r>
            <a:endParaRPr lang="en-CA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64D5AA-BD06-90DE-288E-DA2CD87D4385}"/>
              </a:ext>
            </a:extLst>
          </p:cNvPr>
          <p:cNvSpPr txBox="1"/>
          <p:nvPr/>
        </p:nvSpPr>
        <p:spPr>
          <a:xfrm>
            <a:off x="8470232" y="1999401"/>
            <a:ext cx="70264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333333"/>
                </a:solidFill>
                <a:latin typeface="Lato" panose="020F0502020204030203" pitchFamily="34" charset="0"/>
              </a:rPr>
              <a:t>ii) Survey List</a:t>
            </a:r>
            <a:endParaRPr lang="en-CA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A99B68-5DF8-A748-9F05-0DF5D7F6A784}"/>
              </a:ext>
            </a:extLst>
          </p:cNvPr>
          <p:cNvSpPr/>
          <p:nvPr/>
        </p:nvSpPr>
        <p:spPr>
          <a:xfrm>
            <a:off x="8617363" y="3270597"/>
            <a:ext cx="2660749" cy="23977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0328EC-5C11-F372-49C4-759807C2E82E}"/>
              </a:ext>
            </a:extLst>
          </p:cNvPr>
          <p:cNvSpPr txBox="1"/>
          <p:nvPr/>
        </p:nvSpPr>
        <p:spPr>
          <a:xfrm>
            <a:off x="309281" y="588624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>
                <a:hlinkClick r:id="rId5"/>
              </a:rPr>
              <a:t>https://www150.statcan.gc.ca/n1/en/type/data?MM=1</a:t>
            </a: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0121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CE9A9A-CB26-0E66-ADF9-93C9AE15A60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9FAD3A-C17D-DDF3-D6DB-A9E5DBFB9138}"/>
              </a:ext>
            </a:extLst>
          </p:cNvPr>
          <p:cNvSpPr/>
          <p:nvPr/>
        </p:nvSpPr>
        <p:spPr>
          <a:xfrm>
            <a:off x="1" y="525379"/>
            <a:ext cx="12191999" cy="5807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4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479402-B94B-0BBB-2F26-0B0AB24B1AD9}"/>
              </a:ext>
            </a:extLst>
          </p:cNvPr>
          <p:cNvSpPr txBox="1"/>
          <p:nvPr/>
        </p:nvSpPr>
        <p:spPr>
          <a:xfrm>
            <a:off x="990600" y="733084"/>
            <a:ext cx="1021079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4400" b="1" dirty="0">
                <a:solidFill>
                  <a:srgbClr val="333333"/>
                </a:solidFill>
                <a:latin typeface="Lato" panose="020F0502020204030203" pitchFamily="34" charset="0"/>
              </a:rPr>
              <a:t>2</a:t>
            </a:r>
            <a:r>
              <a:rPr lang="en-CA" sz="4400" b="1" dirty="0">
                <a:solidFill>
                  <a:srgbClr val="333333"/>
                </a:solidFill>
                <a:latin typeface="Lato" panose="020F0502020204030203" pitchFamily="34" charset="0"/>
                <a:ea typeface="+mn-ea"/>
                <a:cs typeface="+mn-cs"/>
              </a:rPr>
              <a:t>) Finding a local Research Data Centre (e.g., York RDC)</a:t>
            </a:r>
            <a:endParaRPr lang="en-CA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EF33D3-660B-F0BE-F1A4-3321407456AF}"/>
              </a:ext>
            </a:extLst>
          </p:cNvPr>
          <p:cNvSpPr txBox="1"/>
          <p:nvPr/>
        </p:nvSpPr>
        <p:spPr>
          <a:xfrm>
            <a:off x="1050757" y="2387339"/>
            <a:ext cx="1009048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333333"/>
                </a:solidFill>
                <a:latin typeface="Lato" panose="020F0502020204030203" pitchFamily="34" charset="0"/>
              </a:rPr>
              <a:t>A </a:t>
            </a:r>
            <a:r>
              <a:rPr lang="en-US" sz="2000" b="1" dirty="0">
                <a:solidFill>
                  <a:srgbClr val="333333"/>
                </a:solidFill>
                <a:latin typeface="Lato" panose="020F0502020204030203" pitchFamily="34" charset="0"/>
              </a:rPr>
              <a:t>Research Data Centre</a:t>
            </a:r>
            <a:r>
              <a:rPr lang="en-US" sz="2000" dirty="0">
                <a:solidFill>
                  <a:srgbClr val="333333"/>
                </a:solidFill>
                <a:latin typeface="Lato" panose="020F0502020204030203" pitchFamily="34" charset="0"/>
              </a:rPr>
              <a:t> (RDC) is a facility staffed by a Statistics Canada Analyst, which offers researchers: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33333"/>
                </a:solidFill>
                <a:latin typeface="Lato" panose="020F0502020204030203" pitchFamily="34" charset="0"/>
              </a:rPr>
              <a:t>Secure access to confidential microdata – Statistics Canada census and surveys,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33333"/>
                </a:solidFill>
                <a:latin typeface="Lato" panose="020F0502020204030203" pitchFamily="34" charset="0"/>
              </a:rPr>
              <a:t>Administrative data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33333"/>
                </a:solidFill>
                <a:latin typeface="Lato" panose="020F0502020204030203" pitchFamily="34" charset="0"/>
              </a:rPr>
              <a:t>Fully-equipped workstations, statistical software and technical support</a:t>
            </a:r>
          </a:p>
          <a:p>
            <a:pPr algn="just"/>
            <a:endParaRPr lang="en-US" sz="2000" dirty="0">
              <a:solidFill>
                <a:srgbClr val="333333"/>
              </a:solidFill>
              <a:latin typeface="Lato" panose="020F0502020204030203" pitchFamily="34" charset="0"/>
            </a:endParaRPr>
          </a:p>
          <a:p>
            <a:pPr algn="just"/>
            <a:r>
              <a:rPr lang="en-US" sz="2000" dirty="0">
                <a:solidFill>
                  <a:srgbClr val="333333"/>
                </a:solidFill>
                <a:latin typeface="Lato" panose="020F0502020204030203" pitchFamily="34" charset="0"/>
              </a:rPr>
              <a:t>There are more than 30 RDCs on university campuses across Canada – including York University.</a:t>
            </a:r>
            <a:endParaRPr lang="en-CA" sz="2000" dirty="0">
              <a:solidFill>
                <a:srgbClr val="333333"/>
              </a:solidFill>
              <a:latin typeface="Lato" panose="020F050202020403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14A03D-E0FF-BD69-8943-B2136A718E3D}"/>
              </a:ext>
            </a:extLst>
          </p:cNvPr>
          <p:cNvSpPr txBox="1"/>
          <p:nvPr/>
        </p:nvSpPr>
        <p:spPr>
          <a:xfrm>
            <a:off x="1451810" y="5149589"/>
            <a:ext cx="997017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333333"/>
                </a:solidFill>
                <a:latin typeface="Lato" panose="020F0502020204030203" pitchFamily="34" charset="0"/>
              </a:rPr>
              <a:t>York University RDC</a:t>
            </a:r>
            <a:r>
              <a:rPr lang="en-US" sz="1800" dirty="0">
                <a:solidFill>
                  <a:srgbClr val="333333"/>
                </a:solidFill>
                <a:latin typeface="Lato" panose="020F0502020204030203" pitchFamily="34" charset="0"/>
              </a:rPr>
              <a:t>: </a:t>
            </a:r>
            <a:r>
              <a:rPr lang="en-US" sz="1800" dirty="0">
                <a:solidFill>
                  <a:srgbClr val="333333"/>
                </a:solidFill>
                <a:latin typeface="Lato" panose="020F0502020204030203" pitchFamily="34" charset="0"/>
                <a:hlinkClick r:id="rId2"/>
              </a:rPr>
              <a:t>https://www.yorku.ca/research/isr/centres/statistics-canada-research-data-centre/</a:t>
            </a:r>
            <a:endParaRPr lang="en-US" sz="1800" dirty="0">
              <a:solidFill>
                <a:srgbClr val="333333"/>
              </a:solidFill>
              <a:latin typeface="Lato" panose="020F0502020204030203" pitchFamily="34" charset="0"/>
            </a:endParaRPr>
          </a:p>
          <a:p>
            <a:r>
              <a:rPr lang="en-US" dirty="0">
                <a:solidFill>
                  <a:srgbClr val="333333"/>
                </a:solidFill>
                <a:latin typeface="Lato" panose="020F0502020204030203" pitchFamily="34" charset="0"/>
              </a:rPr>
              <a:t>Location: York Lanes Room 282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8965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CE9A9A-CB26-0E66-ADF9-93C9AE15A60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9FAD3A-C17D-DDF3-D6DB-A9E5DBFB9138}"/>
              </a:ext>
            </a:extLst>
          </p:cNvPr>
          <p:cNvSpPr/>
          <p:nvPr/>
        </p:nvSpPr>
        <p:spPr>
          <a:xfrm>
            <a:off x="-1" y="525379"/>
            <a:ext cx="12191999" cy="5807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4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479402-B94B-0BBB-2F26-0B0AB24B1AD9}"/>
              </a:ext>
            </a:extLst>
          </p:cNvPr>
          <p:cNvSpPr txBox="1"/>
          <p:nvPr/>
        </p:nvSpPr>
        <p:spPr>
          <a:xfrm>
            <a:off x="1499937" y="733084"/>
            <a:ext cx="919212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4400" b="1" dirty="0">
                <a:solidFill>
                  <a:srgbClr val="333333"/>
                </a:solidFill>
                <a:latin typeface="Lato" panose="020F0502020204030203" pitchFamily="34" charset="0"/>
                <a:ea typeface="+mn-ea"/>
                <a:cs typeface="+mn-cs"/>
              </a:rPr>
              <a:t>3) Reviewing Application Guidelines</a:t>
            </a:r>
            <a:endParaRPr lang="en-CA" sz="4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47934A-A52D-9C8F-CEDE-A26C0C2B287E}"/>
              </a:ext>
            </a:extLst>
          </p:cNvPr>
          <p:cNvSpPr txBox="1"/>
          <p:nvPr/>
        </p:nvSpPr>
        <p:spPr>
          <a:xfrm>
            <a:off x="3047999" y="557444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>
                <a:hlinkClick r:id="rId2"/>
              </a:rPr>
              <a:t>https://www.statcan.gc.ca/en/microdata/data-centres/forms</a:t>
            </a:r>
            <a:endParaRPr lang="en-CA" dirty="0"/>
          </a:p>
          <a:p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346672-8247-65F0-DCA0-66F766916385}"/>
              </a:ext>
            </a:extLst>
          </p:cNvPr>
          <p:cNvSpPr txBox="1"/>
          <p:nvPr/>
        </p:nvSpPr>
        <p:spPr>
          <a:xfrm>
            <a:off x="176460" y="2274838"/>
            <a:ext cx="1183907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333333"/>
                </a:solidFill>
                <a:latin typeface="Lato" panose="020F0502020204030203" pitchFamily="34" charset="0"/>
              </a:rPr>
              <a:t>Application process for accessing Microdata includes:</a:t>
            </a:r>
          </a:p>
          <a:p>
            <a:endParaRPr lang="en-US" sz="2400" dirty="0">
              <a:solidFill>
                <a:srgbClr val="333333"/>
              </a:solidFill>
              <a:latin typeface="Lato" panose="020F050202020403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rgbClr val="333333"/>
                </a:solidFill>
                <a:latin typeface="Lato" panose="020F0502020204030203" pitchFamily="34" charset="0"/>
              </a:rPr>
              <a:t>Creating profiles for each project researcher in the Microdata Access Portal (MAP)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rgbClr val="333333"/>
                </a:solidFill>
                <a:latin typeface="Lato" panose="020F0502020204030203" pitchFamily="34" charset="0"/>
              </a:rPr>
              <a:t>Creating a Project Proposal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rgbClr val="333333"/>
                </a:solidFill>
                <a:latin typeface="Lato" panose="020F0502020204030203" pitchFamily="34" charset="0"/>
              </a:rPr>
              <a:t>Filling out a Fee-for Service questionnaire form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>
              <a:solidFill>
                <a:srgbClr val="333333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511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CE9A9A-CB26-0E66-ADF9-93C9AE15A60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9FAD3A-C17D-DDF3-D6DB-A9E5DBFB9138}"/>
              </a:ext>
            </a:extLst>
          </p:cNvPr>
          <p:cNvSpPr/>
          <p:nvPr/>
        </p:nvSpPr>
        <p:spPr>
          <a:xfrm>
            <a:off x="1" y="525379"/>
            <a:ext cx="12191999" cy="5807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4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479402-B94B-0BBB-2F26-0B0AB24B1AD9}"/>
              </a:ext>
            </a:extLst>
          </p:cNvPr>
          <p:cNvSpPr txBox="1"/>
          <p:nvPr/>
        </p:nvSpPr>
        <p:spPr>
          <a:xfrm>
            <a:off x="1499937" y="733084"/>
            <a:ext cx="919212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4400" b="1" dirty="0">
                <a:solidFill>
                  <a:srgbClr val="333333"/>
                </a:solidFill>
                <a:latin typeface="Lato" panose="020F0502020204030203" pitchFamily="34" charset="0"/>
                <a:ea typeface="+mn-ea"/>
                <a:cs typeface="+mn-cs"/>
              </a:rPr>
              <a:t>4) Creating Research Proposal</a:t>
            </a:r>
            <a:endParaRPr lang="en-CA" sz="4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FD9031-A5E9-B39C-2C11-771CEBAA6BAD}"/>
              </a:ext>
            </a:extLst>
          </p:cNvPr>
          <p:cNvSpPr txBox="1"/>
          <p:nvPr/>
        </p:nvSpPr>
        <p:spPr>
          <a:xfrm>
            <a:off x="433136" y="5986416"/>
            <a:ext cx="609442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200" dirty="0">
                <a:hlinkClick r:id="rId2"/>
              </a:rPr>
              <a:t>https://www.statcan.gc.ca/en/microdata/data-centres/forms</a:t>
            </a:r>
            <a:endParaRPr lang="en-CA" sz="1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D4728D-3B49-EF2E-8F98-DD7BFE98481C}"/>
              </a:ext>
            </a:extLst>
          </p:cNvPr>
          <p:cNvSpPr txBox="1"/>
          <p:nvPr/>
        </p:nvSpPr>
        <p:spPr>
          <a:xfrm>
            <a:off x="433136" y="1888571"/>
            <a:ext cx="609600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b="1" dirty="0">
                <a:solidFill>
                  <a:srgbClr val="333333"/>
                </a:solidFill>
                <a:latin typeface="Lato" panose="020F0502020204030203" pitchFamily="34" charset="0"/>
              </a:rPr>
              <a:t>Project Title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b="1" dirty="0">
                <a:solidFill>
                  <a:srgbClr val="333333"/>
                </a:solidFill>
                <a:latin typeface="Lato" panose="020F0502020204030203" pitchFamily="34" charset="0"/>
              </a:rPr>
              <a:t>Project description, rationale, and objectives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b="1" dirty="0">
                <a:solidFill>
                  <a:srgbClr val="333333"/>
                </a:solidFill>
                <a:latin typeface="Lato" panose="020F0502020204030203" pitchFamily="34" charset="0"/>
              </a:rPr>
              <a:t>Proposed data requirements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b="1" dirty="0">
                <a:solidFill>
                  <a:srgbClr val="333333"/>
                </a:solidFill>
                <a:latin typeface="Lato" panose="020F0502020204030203" pitchFamily="34" charset="0"/>
              </a:rPr>
              <a:t>Methodology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b="1" dirty="0">
                <a:solidFill>
                  <a:srgbClr val="333333"/>
                </a:solidFill>
                <a:latin typeface="Lato" panose="020F0502020204030203" pitchFamily="34" charset="0"/>
              </a:rPr>
              <a:t>External data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b="1" dirty="0">
                <a:solidFill>
                  <a:srgbClr val="333333"/>
                </a:solidFill>
                <a:latin typeface="Lato" panose="020F0502020204030203" pitchFamily="34" charset="0"/>
              </a:rPr>
              <a:t>Software requirements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b="1" dirty="0">
                <a:solidFill>
                  <a:srgbClr val="333333"/>
                </a:solidFill>
                <a:latin typeface="Lato" panose="020F0502020204030203" pitchFamily="34" charset="0"/>
              </a:rPr>
              <a:t>Expected output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b="1" dirty="0">
                <a:solidFill>
                  <a:srgbClr val="333333"/>
                </a:solidFill>
                <a:latin typeface="Lato" panose="020F0502020204030203" pitchFamily="34" charset="0"/>
              </a:rPr>
              <a:t>Funding</a:t>
            </a:r>
          </a:p>
          <a:p>
            <a:pPr marL="342900" indent="-342900">
              <a:buFont typeface="+mj-lt"/>
              <a:buAutoNum type="arabicPeriod"/>
            </a:pPr>
            <a:r>
              <a:rPr lang="en-CA" sz="2000" b="1" dirty="0">
                <a:solidFill>
                  <a:srgbClr val="333333"/>
                </a:solidFill>
                <a:latin typeface="Lato" panose="020F0502020204030203" pitchFamily="34" charset="0"/>
              </a:rPr>
              <a:t>Literature References</a:t>
            </a:r>
          </a:p>
          <a:p>
            <a:pPr marL="342900" indent="-342900">
              <a:buFont typeface="+mj-lt"/>
              <a:buAutoNum type="arabicPeriod"/>
            </a:pPr>
            <a:endParaRPr lang="en-CA" sz="2000" b="1" dirty="0">
              <a:solidFill>
                <a:srgbClr val="333333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490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613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Lato</vt:lpstr>
      <vt:lpstr>Office Theme</vt:lpstr>
      <vt:lpstr>Guide to Accessing Microdata Through Statistics Canada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to Accessing Microdata Through Statistics Canada </dc:title>
  <dc:creator>Taylor Cargill</dc:creator>
  <cp:lastModifiedBy>Taylor Cargill</cp:lastModifiedBy>
  <cp:revision>1</cp:revision>
  <dcterms:created xsi:type="dcterms:W3CDTF">2023-05-19T13:56:11Z</dcterms:created>
  <dcterms:modified xsi:type="dcterms:W3CDTF">2023-05-19T19:36:21Z</dcterms:modified>
</cp:coreProperties>
</file>