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6" r:id="rId2"/>
    <p:sldId id="259" r:id="rId3"/>
    <p:sldId id="257" r:id="rId4"/>
    <p:sldId id="264" r:id="rId5"/>
    <p:sldId id="268" r:id="rId6"/>
    <p:sldId id="261" r:id="rId7"/>
    <p:sldId id="274" r:id="rId8"/>
    <p:sldId id="275" r:id="rId9"/>
    <p:sldId id="276" r:id="rId10"/>
    <p:sldId id="277" r:id="rId11"/>
    <p:sldId id="278" r:id="rId12"/>
    <p:sldId id="260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74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Cargill" userId="981cddb05e9b5426" providerId="LiveId" clId="{86D9CAE4-00BE-4631-99A9-C3B2707D1A16}"/>
    <pc:docChg chg="undo redo custSel addSld delSld modSld sldOrd">
      <pc:chgData name="Taylor Cargill" userId="981cddb05e9b5426" providerId="LiveId" clId="{86D9CAE4-00BE-4631-99A9-C3B2707D1A16}" dt="2022-10-21T15:33:29.691" v="42" actId="20577"/>
      <pc:docMkLst>
        <pc:docMk/>
      </pc:docMkLst>
      <pc:sldChg chg="del">
        <pc:chgData name="Taylor Cargill" userId="981cddb05e9b5426" providerId="LiveId" clId="{86D9CAE4-00BE-4631-99A9-C3B2707D1A16}" dt="2022-10-21T15:03:03.457" v="38" actId="2696"/>
        <pc:sldMkLst>
          <pc:docMk/>
          <pc:sldMk cId="3289048862" sldId="258"/>
        </pc:sldMkLst>
      </pc:sldChg>
      <pc:sldChg chg="addSp delSp modSp mod">
        <pc:chgData name="Taylor Cargill" userId="981cddb05e9b5426" providerId="LiveId" clId="{86D9CAE4-00BE-4631-99A9-C3B2707D1A16}" dt="2022-10-21T14:54:17.141" v="28" actId="1076"/>
        <pc:sldMkLst>
          <pc:docMk/>
          <pc:sldMk cId="2323134451" sldId="260"/>
        </pc:sldMkLst>
        <pc:spChg chg="mod">
          <ac:chgData name="Taylor Cargill" userId="981cddb05e9b5426" providerId="LiveId" clId="{86D9CAE4-00BE-4631-99A9-C3B2707D1A16}" dt="2022-10-21T14:53:56.063" v="25" actId="1076"/>
          <ac:spMkLst>
            <pc:docMk/>
            <pc:sldMk cId="2323134451" sldId="260"/>
            <ac:spMk id="3" creationId="{7DC2423B-DF2D-AAA9-CE73-C2A8A7C39B59}"/>
          </ac:spMkLst>
        </pc:spChg>
        <pc:spChg chg="del">
          <ac:chgData name="Taylor Cargill" userId="981cddb05e9b5426" providerId="LiveId" clId="{86D9CAE4-00BE-4631-99A9-C3B2707D1A16}" dt="2022-10-21T14:53:35.125" v="17" actId="478"/>
          <ac:spMkLst>
            <pc:docMk/>
            <pc:sldMk cId="2323134451" sldId="260"/>
            <ac:spMk id="16" creationId="{BEB6EB5C-42BC-93FE-3FA4-A5C058850D05}"/>
          </ac:spMkLst>
        </pc:spChg>
        <pc:spChg chg="del">
          <ac:chgData name="Taylor Cargill" userId="981cddb05e9b5426" providerId="LiveId" clId="{86D9CAE4-00BE-4631-99A9-C3B2707D1A16}" dt="2022-10-21T14:53:32.749" v="16" actId="478"/>
          <ac:spMkLst>
            <pc:docMk/>
            <pc:sldMk cId="2323134451" sldId="260"/>
            <ac:spMk id="17" creationId="{10A8CBB4-407F-AC9C-FE76-E07DB711B672}"/>
          </ac:spMkLst>
        </pc:spChg>
        <pc:spChg chg="mod">
          <ac:chgData name="Taylor Cargill" userId="981cddb05e9b5426" providerId="LiveId" clId="{86D9CAE4-00BE-4631-99A9-C3B2707D1A16}" dt="2022-10-21T14:54:17.141" v="28" actId="1076"/>
          <ac:spMkLst>
            <pc:docMk/>
            <pc:sldMk cId="2323134451" sldId="260"/>
            <ac:spMk id="20" creationId="{8A4EA46B-30C7-760F-2CB3-199B3D85755B}"/>
          </ac:spMkLst>
        </pc:spChg>
        <pc:spChg chg="add mod">
          <ac:chgData name="Taylor Cargill" userId="981cddb05e9b5426" providerId="LiveId" clId="{86D9CAE4-00BE-4631-99A9-C3B2707D1A16}" dt="2022-10-21T14:54:10.240" v="26" actId="1076"/>
          <ac:spMkLst>
            <pc:docMk/>
            <pc:sldMk cId="2323134451" sldId="260"/>
            <ac:spMk id="21" creationId="{07CC3790-B184-088C-DD10-A56827A97593}"/>
          </ac:spMkLst>
        </pc:spChg>
        <pc:spChg chg="add mod">
          <ac:chgData name="Taylor Cargill" userId="981cddb05e9b5426" providerId="LiveId" clId="{86D9CAE4-00BE-4631-99A9-C3B2707D1A16}" dt="2022-10-21T14:54:10.240" v="26" actId="1076"/>
          <ac:spMkLst>
            <pc:docMk/>
            <pc:sldMk cId="2323134451" sldId="260"/>
            <ac:spMk id="22" creationId="{86AB8D37-B737-CED3-F362-A70FD1698728}"/>
          </ac:spMkLst>
        </pc:spChg>
        <pc:picChg chg="mod">
          <ac:chgData name="Taylor Cargill" userId="981cddb05e9b5426" providerId="LiveId" clId="{86D9CAE4-00BE-4631-99A9-C3B2707D1A16}" dt="2022-10-21T14:54:11.694" v="27" actId="1076"/>
          <ac:picMkLst>
            <pc:docMk/>
            <pc:sldMk cId="2323134451" sldId="260"/>
            <ac:picMk id="7" creationId="{0D01F84B-9F21-CAC9-6D9A-BB249931DCB2}"/>
          </ac:picMkLst>
        </pc:picChg>
        <pc:picChg chg="del mod">
          <ac:chgData name="Taylor Cargill" userId="981cddb05e9b5426" providerId="LiveId" clId="{86D9CAE4-00BE-4631-99A9-C3B2707D1A16}" dt="2022-10-21T14:53:31.081" v="15" actId="478"/>
          <ac:picMkLst>
            <pc:docMk/>
            <pc:sldMk cId="2323134451" sldId="260"/>
            <ac:picMk id="18" creationId="{6F78FF97-D6B3-D5D2-38DA-A8EA2BC40D68}"/>
          </ac:picMkLst>
        </pc:picChg>
        <pc:picChg chg="add mod">
          <ac:chgData name="Taylor Cargill" userId="981cddb05e9b5426" providerId="LiveId" clId="{86D9CAE4-00BE-4631-99A9-C3B2707D1A16}" dt="2022-10-21T14:54:10.240" v="26" actId="1076"/>
          <ac:picMkLst>
            <pc:docMk/>
            <pc:sldMk cId="2323134451" sldId="260"/>
            <ac:picMk id="23" creationId="{18584CF5-DB9B-D4A9-A4FA-3E17D0A1BBB1}"/>
          </ac:picMkLst>
        </pc:picChg>
      </pc:sldChg>
      <pc:sldChg chg="add del">
        <pc:chgData name="Taylor Cargill" userId="981cddb05e9b5426" providerId="LiveId" clId="{86D9CAE4-00BE-4631-99A9-C3B2707D1A16}" dt="2022-10-21T14:57:42.661" v="37" actId="2696"/>
        <pc:sldMkLst>
          <pc:docMk/>
          <pc:sldMk cId="4138167183" sldId="263"/>
        </pc:sldMkLst>
      </pc:sldChg>
      <pc:sldChg chg="del ord">
        <pc:chgData name="Taylor Cargill" userId="981cddb05e9b5426" providerId="LiveId" clId="{86D9CAE4-00BE-4631-99A9-C3B2707D1A16}" dt="2022-10-21T15:07:35.905" v="40" actId="2696"/>
        <pc:sldMkLst>
          <pc:docMk/>
          <pc:sldMk cId="1976637156" sldId="265"/>
        </pc:sldMkLst>
      </pc:sldChg>
      <pc:sldChg chg="modSp mod">
        <pc:chgData name="Taylor Cargill" userId="981cddb05e9b5426" providerId="LiveId" clId="{86D9CAE4-00BE-4631-99A9-C3B2707D1A16}" dt="2022-10-21T14:48:36.537" v="3" actId="171"/>
        <pc:sldMkLst>
          <pc:docMk/>
          <pc:sldMk cId="29209507" sldId="268"/>
        </pc:sldMkLst>
        <pc:spChg chg="ord">
          <ac:chgData name="Taylor Cargill" userId="981cddb05e9b5426" providerId="LiveId" clId="{86D9CAE4-00BE-4631-99A9-C3B2707D1A16}" dt="2022-10-21T14:48:36.537" v="3" actId="171"/>
          <ac:spMkLst>
            <pc:docMk/>
            <pc:sldMk cId="29209507" sldId="268"/>
            <ac:spMk id="15" creationId="{F1EA9A81-5E3D-F829-1EAA-E15F362E5F72}"/>
          </ac:spMkLst>
        </pc:spChg>
      </pc:sldChg>
      <pc:sldChg chg="del">
        <pc:chgData name="Taylor Cargill" userId="981cddb05e9b5426" providerId="LiveId" clId="{86D9CAE4-00BE-4631-99A9-C3B2707D1A16}" dt="2022-10-21T15:07:32.799" v="39" actId="2696"/>
        <pc:sldMkLst>
          <pc:docMk/>
          <pc:sldMk cId="4126740759" sldId="269"/>
        </pc:sldMkLst>
      </pc:sldChg>
      <pc:sldChg chg="del">
        <pc:chgData name="Taylor Cargill" userId="981cddb05e9b5426" providerId="LiveId" clId="{86D9CAE4-00BE-4631-99A9-C3B2707D1A16}" dt="2022-10-21T14:56:41.944" v="29" actId="2696"/>
        <pc:sldMkLst>
          <pc:docMk/>
          <pc:sldMk cId="3493773644" sldId="273"/>
        </pc:sldMkLst>
      </pc:sldChg>
      <pc:sldChg chg="modSp mod">
        <pc:chgData name="Taylor Cargill" userId="981cddb05e9b5426" providerId="LiveId" clId="{86D9CAE4-00BE-4631-99A9-C3B2707D1A16}" dt="2022-10-21T14:50:13.894" v="9" actId="14100"/>
        <pc:sldMkLst>
          <pc:docMk/>
          <pc:sldMk cId="3023052809" sldId="275"/>
        </pc:sldMkLst>
        <pc:spChg chg="mod">
          <ac:chgData name="Taylor Cargill" userId="981cddb05e9b5426" providerId="LiveId" clId="{86D9CAE4-00BE-4631-99A9-C3B2707D1A16}" dt="2022-10-21T14:50:13.894" v="9" actId="14100"/>
          <ac:spMkLst>
            <pc:docMk/>
            <pc:sldMk cId="3023052809" sldId="275"/>
            <ac:spMk id="8" creationId="{F4C7E358-E749-C097-55B6-3D4F85ED7869}"/>
          </ac:spMkLst>
        </pc:spChg>
      </pc:sldChg>
      <pc:sldChg chg="addSp delSp modSp mod">
        <pc:chgData name="Taylor Cargill" userId="981cddb05e9b5426" providerId="LiveId" clId="{86D9CAE4-00BE-4631-99A9-C3B2707D1A16}" dt="2022-10-21T14:57:27.083" v="34"/>
        <pc:sldMkLst>
          <pc:docMk/>
          <pc:sldMk cId="279552306" sldId="277"/>
        </pc:sldMkLst>
        <pc:spChg chg="mod">
          <ac:chgData name="Taylor Cargill" userId="981cddb05e9b5426" providerId="LiveId" clId="{86D9CAE4-00BE-4631-99A9-C3B2707D1A16}" dt="2022-10-21T14:57:21.765" v="32" actId="14100"/>
          <ac:spMkLst>
            <pc:docMk/>
            <pc:sldMk cId="279552306" sldId="277"/>
            <ac:spMk id="10" creationId="{891A5F05-45F5-4E9B-5A3C-A2FA894021E3}"/>
          </ac:spMkLst>
        </pc:spChg>
        <pc:picChg chg="add del mod">
          <ac:chgData name="Taylor Cargill" userId="981cddb05e9b5426" providerId="LiveId" clId="{86D9CAE4-00BE-4631-99A9-C3B2707D1A16}" dt="2022-10-21T14:57:27.083" v="34"/>
          <ac:picMkLst>
            <pc:docMk/>
            <pc:sldMk cId="279552306" sldId="277"/>
            <ac:picMk id="13" creationId="{21CDECF2-6A29-DFFE-0C2B-2AC214DD88A6}"/>
          </ac:picMkLst>
        </pc:picChg>
      </pc:sldChg>
      <pc:sldChg chg="modSp mod">
        <pc:chgData name="Taylor Cargill" userId="981cddb05e9b5426" providerId="LiveId" clId="{86D9CAE4-00BE-4631-99A9-C3B2707D1A16}" dt="2022-10-21T15:33:29.691" v="42" actId="20577"/>
        <pc:sldMkLst>
          <pc:docMk/>
          <pc:sldMk cId="3232507627" sldId="278"/>
        </pc:sldMkLst>
        <pc:spChg chg="mod">
          <ac:chgData name="Taylor Cargill" userId="981cddb05e9b5426" providerId="LiveId" clId="{86D9CAE4-00BE-4631-99A9-C3B2707D1A16}" dt="2022-10-21T15:33:29.691" v="42" actId="20577"/>
          <ac:spMkLst>
            <pc:docMk/>
            <pc:sldMk cId="3232507627" sldId="278"/>
            <ac:spMk id="17" creationId="{CC2E3FD3-C297-A6B0-7A73-FC5890B7C6B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93F9C86-35B9-469C-8523-826B849071DB}" type="datetimeFigureOut">
              <a:rPr lang="en-CA" smtClean="0"/>
              <a:t>2022-10-21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1A91-85A8-4111-B59F-1C5DA57828B4}" type="slidenum">
              <a:rPr lang="en-CA" smtClean="0"/>
              <a:t>‹#›</a:t>
            </a:fld>
            <a:endParaRPr lang="en-C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309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F9C86-35B9-469C-8523-826B849071DB}" type="datetimeFigureOut">
              <a:rPr lang="en-CA" smtClean="0"/>
              <a:t>2022-10-21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1A91-85A8-4111-B59F-1C5DA57828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7544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F9C86-35B9-469C-8523-826B849071DB}" type="datetimeFigureOut">
              <a:rPr lang="en-CA" smtClean="0"/>
              <a:t>2022-10-21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1A91-85A8-4111-B59F-1C5DA57828B4}" type="slidenum">
              <a:rPr lang="en-CA" smtClean="0"/>
              <a:t>‹#›</a:t>
            </a:fld>
            <a:endParaRPr lang="en-CA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75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F9C86-35B9-469C-8523-826B849071DB}" type="datetimeFigureOut">
              <a:rPr lang="en-CA" smtClean="0"/>
              <a:t>2022-10-21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1A91-85A8-4111-B59F-1C5DA57828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3060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F9C86-35B9-469C-8523-826B849071DB}" type="datetimeFigureOut">
              <a:rPr lang="en-CA" smtClean="0"/>
              <a:t>2022-10-21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1A91-85A8-4111-B59F-1C5DA57828B4}" type="slidenum">
              <a:rPr lang="en-CA" smtClean="0"/>
              <a:t>‹#›</a:t>
            </a:fld>
            <a:endParaRPr lang="en-C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915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F9C86-35B9-469C-8523-826B849071DB}" type="datetimeFigureOut">
              <a:rPr lang="en-CA" smtClean="0"/>
              <a:t>2022-10-21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1A91-85A8-4111-B59F-1C5DA57828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3883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F9C86-35B9-469C-8523-826B849071DB}" type="datetimeFigureOut">
              <a:rPr lang="en-CA" smtClean="0"/>
              <a:t>2022-10-21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1A91-85A8-4111-B59F-1C5DA57828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2710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F9C86-35B9-469C-8523-826B849071DB}" type="datetimeFigureOut">
              <a:rPr lang="en-CA" smtClean="0"/>
              <a:t>2022-10-21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1A91-85A8-4111-B59F-1C5DA57828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9718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F9C86-35B9-469C-8523-826B849071DB}" type="datetimeFigureOut">
              <a:rPr lang="en-CA" smtClean="0"/>
              <a:t>2022-10-21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1A91-85A8-4111-B59F-1C5DA57828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4433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F9C86-35B9-469C-8523-826B849071DB}" type="datetimeFigureOut">
              <a:rPr lang="en-CA" smtClean="0"/>
              <a:t>2022-10-21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1A91-85A8-4111-B59F-1C5DA57828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7936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F9C86-35B9-469C-8523-826B849071DB}" type="datetimeFigureOut">
              <a:rPr lang="en-CA" smtClean="0"/>
              <a:t>2022-10-21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1A91-85A8-4111-B59F-1C5DA57828B4}" type="slidenum">
              <a:rPr lang="en-CA" smtClean="0"/>
              <a:t>‹#›</a:t>
            </a:fld>
            <a:endParaRPr lang="en-C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459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93F9C86-35B9-469C-8523-826B849071DB}" type="datetimeFigureOut">
              <a:rPr lang="en-CA" smtClean="0"/>
              <a:t>2022-10-21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CCC1A91-85A8-4111-B59F-1C5DA57828B4}" type="slidenum">
              <a:rPr lang="en-CA" smtClean="0"/>
              <a:t>‹#›</a:t>
            </a:fld>
            <a:endParaRPr lang="en-CA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342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D3675D6-24CC-DC94-4437-0F67F6E014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" t="3396" r="509" b="868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97D1AA-EFB5-90A1-078F-6CF54887F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3042" y="2231931"/>
            <a:ext cx="9422502" cy="1197069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CA" b="1" dirty="0">
                <a:solidFill>
                  <a:schemeClr val="accent1"/>
                </a:solidFill>
              </a:rPr>
              <a:t>Simple Mapmaking in RStudio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D50097-BA8B-82A8-9C1D-A40D18BEBE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3042" y="3134360"/>
            <a:ext cx="9422502" cy="739309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CA" dirty="0">
                <a:solidFill>
                  <a:schemeClr val="accent1"/>
                </a:solidFill>
              </a:rPr>
              <a:t>Taylor Cargill</a:t>
            </a:r>
          </a:p>
        </p:txBody>
      </p:sp>
    </p:spTree>
    <p:extLst>
      <p:ext uri="{BB962C8B-B14F-4D97-AF65-F5344CB8AC3E}">
        <p14:creationId xmlns:p14="http://schemas.microsoft.com/office/powerpoint/2010/main" val="2693479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5129095-909F-F8A3-3C59-DC38276679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" t="3396" r="509" b="868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AA60A14-539A-C982-0E7F-CA47BB06EFBF}"/>
              </a:ext>
            </a:extLst>
          </p:cNvPr>
          <p:cNvSpPr/>
          <p:nvPr/>
        </p:nvSpPr>
        <p:spPr>
          <a:xfrm>
            <a:off x="461682" y="376517"/>
            <a:ext cx="11268635" cy="6104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7D5912-83C8-F251-9933-DBC807C48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CA" sz="4400" dirty="0"/>
              <a:t>Spatial Information – </a:t>
            </a:r>
            <a:r>
              <a:rPr lang="en-CA" sz="4400" dirty="0">
                <a:solidFill>
                  <a:schemeClr val="accent1"/>
                </a:solidFill>
              </a:rPr>
              <a:t>Polygons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C7E358-E749-C097-55B6-3D4F85ED7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4657"/>
            <a:ext cx="10693400" cy="4431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/>
              <a:t>If you can’t find a built-in package for the region you are mapping, you can use a </a:t>
            </a:r>
            <a:r>
              <a:rPr lang="en-CA" sz="2400" dirty="0" err="1"/>
              <a:t>geojson</a:t>
            </a:r>
            <a:r>
              <a:rPr lang="en-CA" sz="2400" dirty="0"/>
              <a:t> file.</a:t>
            </a:r>
          </a:p>
          <a:p>
            <a:pPr marL="0" indent="0">
              <a:buNone/>
            </a:pPr>
            <a:endParaRPr lang="en-CA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62947A-B811-A96C-CDBA-EB2F616B2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3763" y="2313531"/>
            <a:ext cx="3934523" cy="36111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1A5F05-45F5-4E9B-5A3C-A2FA894021E3}"/>
              </a:ext>
            </a:extLst>
          </p:cNvPr>
          <p:cNvSpPr txBox="1"/>
          <p:nvPr/>
        </p:nvSpPr>
        <p:spPr>
          <a:xfrm>
            <a:off x="731518" y="2600682"/>
            <a:ext cx="638352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CA" sz="2400" dirty="0"/>
              <a:t>The function </a:t>
            </a:r>
            <a:r>
              <a:rPr lang="en-CA" sz="2400" b="1" dirty="0" err="1">
                <a:solidFill>
                  <a:schemeClr val="accent2"/>
                </a:solidFill>
              </a:rPr>
              <a:t>geojson_read</a:t>
            </a:r>
            <a:r>
              <a:rPr lang="en-CA" sz="2400" b="1" dirty="0">
                <a:solidFill>
                  <a:schemeClr val="accent2"/>
                </a:solidFill>
              </a:rPr>
              <a:t> </a:t>
            </a:r>
            <a:r>
              <a:rPr lang="en-CA" sz="2400" dirty="0"/>
              <a:t>from the </a:t>
            </a:r>
            <a:r>
              <a:rPr lang="en-CA" sz="2400" b="1" dirty="0" err="1"/>
              <a:t>geojsonio</a:t>
            </a:r>
            <a:r>
              <a:rPr lang="en-CA" sz="2400" b="1" dirty="0"/>
              <a:t> </a:t>
            </a:r>
            <a:r>
              <a:rPr lang="en-CA" sz="2400" dirty="0"/>
              <a:t>package lets you read </a:t>
            </a:r>
            <a:r>
              <a:rPr lang="en-CA" sz="2400" dirty="0" err="1"/>
              <a:t>geojson</a:t>
            </a:r>
            <a:r>
              <a:rPr lang="en-CA" sz="2400" dirty="0"/>
              <a:t> files.</a:t>
            </a:r>
            <a:endParaRPr lang="en-CA" sz="2400" b="1" dirty="0"/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CA" sz="2400" dirty="0"/>
              <a:t>You can then join the </a:t>
            </a:r>
            <a:r>
              <a:rPr lang="en-CA" sz="2400" dirty="0" err="1"/>
              <a:t>geojson</a:t>
            </a:r>
            <a:r>
              <a:rPr lang="en-CA" sz="2400" dirty="0"/>
              <a:t> to the data you are trying to visualize with the </a:t>
            </a:r>
            <a:r>
              <a:rPr lang="en-CA" sz="2400" b="1" dirty="0" err="1">
                <a:solidFill>
                  <a:schemeClr val="accent2"/>
                </a:solidFill>
              </a:rPr>
              <a:t>geo_join</a:t>
            </a:r>
            <a:r>
              <a:rPr lang="en-CA" sz="2400" b="1" dirty="0">
                <a:solidFill>
                  <a:schemeClr val="accent2"/>
                </a:solidFill>
              </a:rPr>
              <a:t> </a:t>
            </a:r>
            <a:r>
              <a:rPr lang="en-CA" sz="2400" dirty="0"/>
              <a:t>function from the </a:t>
            </a:r>
            <a:r>
              <a:rPr lang="en-CA" sz="2400" b="1" dirty="0" err="1"/>
              <a:t>tigris</a:t>
            </a:r>
            <a:r>
              <a:rPr lang="en-CA" sz="2400" b="1" dirty="0"/>
              <a:t> </a:t>
            </a:r>
            <a:r>
              <a:rPr lang="en-CA" sz="2400" dirty="0"/>
              <a:t>package.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EC2AD5-EB83-138D-56FA-45C8A5B9E9FF}"/>
              </a:ext>
            </a:extLst>
          </p:cNvPr>
          <p:cNvSpPr txBox="1"/>
          <p:nvPr/>
        </p:nvSpPr>
        <p:spPr>
          <a:xfrm>
            <a:off x="838200" y="3546578"/>
            <a:ext cx="3133762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CA" dirty="0" err="1"/>
              <a:t>geojson_read</a:t>
            </a:r>
            <a:r>
              <a:rPr lang="en-CA" dirty="0"/>
              <a:t>(“</a:t>
            </a:r>
            <a:r>
              <a:rPr lang="en-CA" dirty="0" err="1"/>
              <a:t>my_file_path</a:t>
            </a:r>
            <a:r>
              <a:rPr lang="en-CA" dirty="0"/>
              <a:t>”)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114C90-DDF2-9FA3-97F1-6834EEE25CAC}"/>
              </a:ext>
            </a:extLst>
          </p:cNvPr>
          <p:cNvSpPr txBox="1"/>
          <p:nvPr/>
        </p:nvSpPr>
        <p:spPr>
          <a:xfrm>
            <a:off x="731518" y="5278338"/>
            <a:ext cx="6475563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CA" dirty="0" err="1"/>
              <a:t>geo_join</a:t>
            </a:r>
            <a:r>
              <a:rPr lang="en-CA" dirty="0"/>
              <a:t>(</a:t>
            </a:r>
            <a:r>
              <a:rPr lang="en-CA" dirty="0" err="1"/>
              <a:t>my_geojson_file</a:t>
            </a:r>
            <a:r>
              <a:rPr lang="en-CA" dirty="0"/>
              <a:t>, </a:t>
            </a:r>
            <a:r>
              <a:rPr lang="en-CA" dirty="0" err="1"/>
              <a:t>my_data</a:t>
            </a:r>
            <a:r>
              <a:rPr lang="en-CA" dirty="0"/>
              <a:t>, “</a:t>
            </a:r>
            <a:r>
              <a:rPr lang="en-CA" dirty="0" err="1"/>
              <a:t>geojson_region_name_column</a:t>
            </a:r>
            <a:r>
              <a:rPr lang="en-CA" dirty="0"/>
              <a:t>”, “</a:t>
            </a:r>
            <a:r>
              <a:rPr lang="en-CA" dirty="0" err="1"/>
              <a:t>my_region_name_column</a:t>
            </a:r>
            <a:r>
              <a:rPr lang="en-CA" dirty="0"/>
              <a:t>”, how=“inner”)</a:t>
            </a:r>
          </a:p>
        </p:txBody>
      </p:sp>
    </p:spTree>
    <p:extLst>
      <p:ext uri="{BB962C8B-B14F-4D97-AF65-F5344CB8AC3E}">
        <p14:creationId xmlns:p14="http://schemas.microsoft.com/office/powerpoint/2010/main" val="279552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5129095-909F-F8A3-3C59-DC38276679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" t="3396" r="509" b="868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AA60A14-539A-C982-0E7F-CA47BB06EFBF}"/>
              </a:ext>
            </a:extLst>
          </p:cNvPr>
          <p:cNvSpPr/>
          <p:nvPr/>
        </p:nvSpPr>
        <p:spPr>
          <a:xfrm>
            <a:off x="371413" y="376517"/>
            <a:ext cx="11268635" cy="6104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7D5912-83C8-F251-9933-DBC807C48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CA" sz="4400" dirty="0"/>
              <a:t>Customizing your map</a:t>
            </a:r>
            <a:endParaRPr lang="en-CA" sz="4400" dirty="0">
              <a:solidFill>
                <a:schemeClr val="accent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C7E358-E749-C097-55B6-3D4F85ED7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4657"/>
            <a:ext cx="10693400" cy="4431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/>
              <a:t>The mapview() function lets you customize your maps in many easy ways.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endParaRPr lang="en-CA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D815B1-323E-399E-B367-9110798E10D5}"/>
              </a:ext>
            </a:extLst>
          </p:cNvPr>
          <p:cNvSpPr txBox="1"/>
          <p:nvPr/>
        </p:nvSpPr>
        <p:spPr>
          <a:xfrm>
            <a:off x="838200" y="2214777"/>
            <a:ext cx="103581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b="1" dirty="0" err="1"/>
              <a:t>zcol</a:t>
            </a:r>
            <a:r>
              <a:rPr lang="en-CA" sz="2000" b="1" dirty="0"/>
              <a:t> </a:t>
            </a:r>
            <a:r>
              <a:rPr lang="en-CA" sz="2000" dirty="0"/>
              <a:t>= the argument that </a:t>
            </a:r>
            <a:r>
              <a:rPr lang="en-CA" sz="2000" dirty="0">
                <a:solidFill>
                  <a:schemeClr val="accent1"/>
                </a:solidFill>
              </a:rPr>
              <a:t>colours</a:t>
            </a:r>
            <a:r>
              <a:rPr lang="en-CA" sz="2000" dirty="0"/>
              <a:t> your points/polygons depending on the value of the variable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b="1" dirty="0" err="1"/>
              <a:t>col.regions</a:t>
            </a:r>
            <a:r>
              <a:rPr lang="en-CA" sz="2000" dirty="0"/>
              <a:t> = the</a:t>
            </a:r>
            <a:r>
              <a:rPr lang="en-CA" sz="2000" dirty="0">
                <a:solidFill>
                  <a:schemeClr val="accent1"/>
                </a:solidFill>
              </a:rPr>
              <a:t> c</a:t>
            </a:r>
            <a:r>
              <a:rPr lang="en-CA" sz="2000" dirty="0">
                <a:solidFill>
                  <a:srgbClr val="FFC000"/>
                </a:solidFill>
              </a:rPr>
              <a:t>o</a:t>
            </a:r>
            <a:r>
              <a:rPr lang="en-CA" sz="2000" dirty="0">
                <a:solidFill>
                  <a:srgbClr val="00B050"/>
                </a:solidFill>
              </a:rPr>
              <a:t>l</a:t>
            </a:r>
            <a:r>
              <a:rPr lang="en-CA" sz="2000" dirty="0">
                <a:solidFill>
                  <a:srgbClr val="FF0000"/>
                </a:solidFill>
              </a:rPr>
              <a:t>o</a:t>
            </a:r>
            <a:r>
              <a:rPr lang="en-CA" sz="2000" dirty="0">
                <a:solidFill>
                  <a:srgbClr val="7030A0"/>
                </a:solidFill>
              </a:rPr>
              <a:t>u</a:t>
            </a:r>
            <a:r>
              <a:rPr lang="en-CA" sz="2000" dirty="0">
                <a:solidFill>
                  <a:schemeClr val="accent2"/>
                </a:solidFill>
              </a:rPr>
              <a:t>r</a:t>
            </a:r>
            <a:r>
              <a:rPr lang="en-CA" sz="2000" dirty="0">
                <a:solidFill>
                  <a:schemeClr val="accent6"/>
                </a:solidFill>
              </a:rPr>
              <a:t> </a:t>
            </a:r>
            <a:r>
              <a:rPr lang="en-CA" sz="2000" dirty="0"/>
              <a:t>of your points/polygons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b="1" dirty="0"/>
              <a:t>sync</a:t>
            </a:r>
            <a:r>
              <a:rPr lang="en-CA" sz="2000" dirty="0"/>
              <a:t> = a function from the </a:t>
            </a:r>
            <a:r>
              <a:rPr lang="en-CA" sz="2000" dirty="0" err="1"/>
              <a:t>leafsync</a:t>
            </a:r>
            <a:r>
              <a:rPr lang="en-CA" sz="2000" dirty="0"/>
              <a:t> package that lets you </a:t>
            </a:r>
            <a:r>
              <a:rPr lang="en-CA" sz="2000" dirty="0">
                <a:solidFill>
                  <a:schemeClr val="accent1"/>
                </a:solidFill>
              </a:rPr>
              <a:t>synchronize</a:t>
            </a:r>
            <a:r>
              <a:rPr lang="en-CA" sz="2000" dirty="0"/>
              <a:t> two or more maps side-by-side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b="1" dirty="0" err="1"/>
              <a:t>native.crs</a:t>
            </a:r>
            <a:r>
              <a:rPr lang="en-CA" sz="2000" b="1" dirty="0"/>
              <a:t> </a:t>
            </a:r>
            <a:r>
              <a:rPr lang="en-CA" sz="2000" dirty="0"/>
              <a:t>= function that lets you toggle (TRUE/FALSE) whether your map is in its </a:t>
            </a:r>
            <a:r>
              <a:rPr lang="en-CA" sz="2000" dirty="0">
                <a:solidFill>
                  <a:schemeClr val="accent1"/>
                </a:solidFill>
              </a:rPr>
              <a:t>native</a:t>
            </a:r>
            <a:r>
              <a:rPr lang="en-CA" sz="2000" dirty="0"/>
              <a:t> projection or fitted to a </a:t>
            </a:r>
            <a:r>
              <a:rPr lang="en-CA" sz="2000" dirty="0" err="1"/>
              <a:t>maptile</a:t>
            </a:r>
            <a:r>
              <a:rPr lang="en-CA" sz="2000" dirty="0"/>
              <a:t> background.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FE4CBA70-11BF-1CB8-1BA9-55461FF3B03E}"/>
              </a:ext>
            </a:extLst>
          </p:cNvPr>
          <p:cNvSpPr/>
          <p:nvPr/>
        </p:nvSpPr>
        <p:spPr>
          <a:xfrm>
            <a:off x="1970060" y="4391546"/>
            <a:ext cx="193753" cy="78344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4E4143-317C-EE79-452F-0AF21C815A55}"/>
              </a:ext>
            </a:extLst>
          </p:cNvPr>
          <p:cNvSpPr txBox="1"/>
          <p:nvPr/>
        </p:nvSpPr>
        <p:spPr>
          <a:xfrm>
            <a:off x="551952" y="4481824"/>
            <a:ext cx="14363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dirty="0">
                <a:solidFill>
                  <a:schemeClr val="accent1"/>
                </a:solidFill>
              </a:rPr>
              <a:t>Use mapview()</a:t>
            </a:r>
            <a:endParaRPr lang="en-CA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CBE7E5-A0E4-87F6-01FB-3F8A5CCD63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319" b="4572"/>
          <a:stretch/>
        </p:blipFill>
        <p:spPr>
          <a:xfrm>
            <a:off x="2247385" y="4297257"/>
            <a:ext cx="9111725" cy="9720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C2E3FD3-C297-A6B0-7A73-FC5890B7C6B5}"/>
              </a:ext>
            </a:extLst>
          </p:cNvPr>
          <p:cNvSpPr txBox="1"/>
          <p:nvPr/>
        </p:nvSpPr>
        <p:spPr>
          <a:xfrm>
            <a:off x="2163813" y="545972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CA" sz="1800" dirty="0"/>
              <a:t>Adding a + sign between two mapview functions lets you overlay two maps on top of each other.</a:t>
            </a:r>
          </a:p>
        </p:txBody>
      </p:sp>
    </p:spTree>
    <p:extLst>
      <p:ext uri="{BB962C8B-B14F-4D97-AF65-F5344CB8AC3E}">
        <p14:creationId xmlns:p14="http://schemas.microsoft.com/office/powerpoint/2010/main" val="3232507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77652D7-4196-0804-7591-712DA73133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" t="3396" r="509" b="868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D9846E4-D97E-C9C4-E1EC-F155DD03AA95}"/>
              </a:ext>
            </a:extLst>
          </p:cNvPr>
          <p:cNvSpPr/>
          <p:nvPr/>
        </p:nvSpPr>
        <p:spPr>
          <a:xfrm>
            <a:off x="461682" y="376517"/>
            <a:ext cx="11268635" cy="6104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2423B-DF2D-AAA9-CE73-C2A8A7C39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006" y="556432"/>
            <a:ext cx="10433986" cy="55192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3200" b="1" dirty="0"/>
              <a:t>Example: </a:t>
            </a:r>
            <a:r>
              <a:rPr lang="en-CA" sz="3200" dirty="0"/>
              <a:t>Negative-sentiment Tweets and PPE shortage in California nursing homes</a:t>
            </a:r>
            <a:endParaRPr lang="en-CA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01F84B-9F21-CAC9-6D9A-BB249931DC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04" r="17575" b="2066"/>
          <a:stretch/>
        </p:blipFill>
        <p:spPr>
          <a:xfrm>
            <a:off x="2865741" y="2799201"/>
            <a:ext cx="4016488" cy="345640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A4EA46B-30C7-760F-2CB3-199B3D85755B}"/>
              </a:ext>
            </a:extLst>
          </p:cNvPr>
          <p:cNvSpPr txBox="1"/>
          <p:nvPr/>
        </p:nvSpPr>
        <p:spPr>
          <a:xfrm>
            <a:off x="6954893" y="5601943"/>
            <a:ext cx="32545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CA" sz="1800" dirty="0">
                <a:solidFill>
                  <a:srgbClr val="C00000"/>
                </a:solidFill>
              </a:rPr>
              <a:t>nursing home PPE shortage = red</a:t>
            </a:r>
          </a:p>
          <a:p>
            <a:pPr marL="0" indent="0">
              <a:buNone/>
            </a:pPr>
            <a:r>
              <a:rPr lang="en-CA" sz="1800" dirty="0">
                <a:solidFill>
                  <a:schemeClr val="accent1"/>
                </a:solidFill>
              </a:rPr>
              <a:t>negative-sentiment tweets = blue</a:t>
            </a:r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07CC3790-B184-088C-DD10-A56827A97593}"/>
              </a:ext>
            </a:extLst>
          </p:cNvPr>
          <p:cNvSpPr/>
          <p:nvPr/>
        </p:nvSpPr>
        <p:spPr>
          <a:xfrm>
            <a:off x="1936394" y="1710497"/>
            <a:ext cx="193753" cy="78344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AB8D37-B737-CED3-F362-A70FD1698728}"/>
              </a:ext>
            </a:extLst>
          </p:cNvPr>
          <p:cNvSpPr txBox="1"/>
          <p:nvPr/>
        </p:nvSpPr>
        <p:spPr>
          <a:xfrm>
            <a:off x="591438" y="1801857"/>
            <a:ext cx="14363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dirty="0">
                <a:solidFill>
                  <a:schemeClr val="accent1"/>
                </a:solidFill>
              </a:rPr>
              <a:t>Use mapview()</a:t>
            </a:r>
            <a:endParaRPr lang="en-CA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8584CF5-DB9B-D4A9-A4FA-3E17D0A1BB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319" b="4572"/>
          <a:stretch/>
        </p:blipFill>
        <p:spPr>
          <a:xfrm>
            <a:off x="2201267" y="1599420"/>
            <a:ext cx="9111725" cy="9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134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D3675D6-24CC-DC94-4437-0F67F6E014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" t="3396" r="509" b="868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97D1AA-EFB5-90A1-078F-6CF54887F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9176" y="2690606"/>
            <a:ext cx="9233647" cy="1476787"/>
          </a:xfrm>
          <a:solidFill>
            <a:schemeClr val="bg1"/>
          </a:solidFill>
        </p:spPr>
        <p:txBody>
          <a:bodyPr anchor="ctr"/>
          <a:lstStyle/>
          <a:p>
            <a:pPr algn="ctr"/>
            <a:r>
              <a:rPr lang="en-CA" b="1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79864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E679A9-E9C4-4ECB-BA1A-2F9F81207F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" t="3396" r="509" b="868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8788C78-2B72-3855-9AB5-306D37FAFE86}"/>
              </a:ext>
            </a:extLst>
          </p:cNvPr>
          <p:cNvSpPr/>
          <p:nvPr/>
        </p:nvSpPr>
        <p:spPr>
          <a:xfrm>
            <a:off x="461682" y="376517"/>
            <a:ext cx="11268635" cy="6104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7D5912-83C8-F251-9933-DBC807C48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2423B-DF2D-AAA9-CE73-C2A8A7C39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80393"/>
            <a:ext cx="10515600" cy="4396887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CA" dirty="0"/>
              <a:t>Load required packages.</a:t>
            </a:r>
          </a:p>
          <a:p>
            <a:pPr marL="514350" indent="-514350">
              <a:buAutoNum type="arabicPeriod"/>
            </a:pPr>
            <a:r>
              <a:rPr lang="en-CA" dirty="0"/>
              <a:t>Add spatial information (e.g. coordinates, polygon shape, etc.) to your data.</a:t>
            </a:r>
          </a:p>
          <a:p>
            <a:pPr marL="514350" indent="-514350">
              <a:buAutoNum type="arabicPeriod"/>
            </a:pPr>
            <a:r>
              <a:rPr lang="en-CA" dirty="0"/>
              <a:t>Generate the map with </a:t>
            </a:r>
            <a:r>
              <a:rPr lang="en-CA" dirty="0">
                <a:solidFill>
                  <a:schemeClr val="accent1"/>
                </a:solidFill>
              </a:rPr>
              <a:t>mapview (). </a:t>
            </a:r>
          </a:p>
          <a:p>
            <a:pPr marL="514350" indent="-514350">
              <a:buAutoNum type="arabicPeriod"/>
            </a:pPr>
            <a:r>
              <a:rPr lang="en-CA" dirty="0"/>
              <a:t>Customize the map according to your needs.</a:t>
            </a:r>
          </a:p>
          <a:p>
            <a:pPr marL="514350" indent="-514350">
              <a:buAutoNum type="arabicPeriod"/>
            </a:pPr>
            <a:endParaRPr lang="en-CA" dirty="0"/>
          </a:p>
          <a:p>
            <a:pPr marL="0" indent="0" algn="ctr">
              <a:buNone/>
            </a:pPr>
            <a:r>
              <a:rPr lang="en-CA" sz="3600" b="1" dirty="0"/>
              <a:t>data preparation </a:t>
            </a:r>
            <a:r>
              <a:rPr lang="en-CA" sz="3600" b="1" dirty="0">
                <a:sym typeface="Wingdings" panose="05000000000000000000" pitchFamily="2" charset="2"/>
              </a:rPr>
              <a:t></a:t>
            </a:r>
            <a:r>
              <a:rPr lang="en-CA" sz="3600" b="1" dirty="0"/>
              <a:t> </a:t>
            </a:r>
            <a:r>
              <a:rPr lang="en-CA" sz="3600" b="1" dirty="0">
                <a:solidFill>
                  <a:schemeClr val="accent1"/>
                </a:solidFill>
              </a:rPr>
              <a:t>mapview ()</a:t>
            </a:r>
            <a:r>
              <a:rPr lang="en-CA" sz="3600" b="1" dirty="0"/>
              <a:t> </a:t>
            </a:r>
            <a:r>
              <a:rPr lang="en-CA" sz="3600" b="1" dirty="0">
                <a:sym typeface="Wingdings" panose="05000000000000000000" pitchFamily="2" charset="2"/>
              </a:rPr>
              <a:t></a:t>
            </a:r>
            <a:r>
              <a:rPr lang="en-CA" sz="3600" b="1" dirty="0"/>
              <a:t> customization</a:t>
            </a:r>
          </a:p>
        </p:txBody>
      </p:sp>
    </p:spTree>
    <p:extLst>
      <p:ext uri="{BB962C8B-B14F-4D97-AF65-F5344CB8AC3E}">
        <p14:creationId xmlns:p14="http://schemas.microsoft.com/office/powerpoint/2010/main" val="997910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E679A9-E9C4-4ECB-BA1A-2F9F81207F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" t="3396" r="509" b="868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8788C78-2B72-3855-9AB5-306D37FAFE86}"/>
              </a:ext>
            </a:extLst>
          </p:cNvPr>
          <p:cNvSpPr/>
          <p:nvPr/>
        </p:nvSpPr>
        <p:spPr>
          <a:xfrm>
            <a:off x="461682" y="365125"/>
            <a:ext cx="11268635" cy="6104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7D5912-83C8-F251-9933-DBC807C48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Useful Packages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2423B-DF2D-AAA9-CE73-C2A8A7C39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7492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000" dirty="0"/>
              <a:t>The </a:t>
            </a:r>
            <a:r>
              <a:rPr lang="en-CA" sz="2000" b="1" dirty="0"/>
              <a:t>mapview</a:t>
            </a:r>
            <a:r>
              <a:rPr lang="en-CA" sz="2000" dirty="0"/>
              <a:t> package functions to quickly and conveniently make visualizations of spatial data.</a:t>
            </a:r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r>
              <a:rPr lang="en-CA" sz="2000" dirty="0"/>
              <a:t>The </a:t>
            </a:r>
            <a:r>
              <a:rPr lang="en-CA" sz="2000" b="1" dirty="0"/>
              <a:t>dplyr</a:t>
            </a:r>
            <a:r>
              <a:rPr lang="en-CA" sz="2000" dirty="0"/>
              <a:t> package is used to execute common data manipulation tasks.</a:t>
            </a:r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r>
              <a:rPr lang="en-CA" sz="2000" dirty="0"/>
              <a:t>The </a:t>
            </a:r>
            <a:r>
              <a:rPr lang="en-CA" sz="2000" b="1" dirty="0"/>
              <a:t>sf</a:t>
            </a:r>
            <a:r>
              <a:rPr lang="en-CA" sz="2000" dirty="0"/>
              <a:t> package supports Simple Feature objects in R, and provides an interface for working with spatial and geographic data.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D34C2C-02CD-5B0C-8322-CD8D9D86ED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" r="56684"/>
          <a:stretch/>
        </p:blipFill>
        <p:spPr>
          <a:xfrm>
            <a:off x="7191853" y="1882427"/>
            <a:ext cx="3685023" cy="2960733"/>
          </a:xfrm>
          <a:prstGeom prst="rect">
            <a:avLst/>
          </a:prstGeom>
        </p:spPr>
      </p:pic>
      <p:sp>
        <p:nvSpPr>
          <p:cNvPr id="9" name="Left Brace 8">
            <a:extLst>
              <a:ext uri="{FF2B5EF4-FFF2-40B4-BE49-F238E27FC236}">
                <a16:creationId xmlns:a16="http://schemas.microsoft.com/office/drawing/2014/main" id="{CC1251EB-8EBD-3A91-EAE5-6BB6D6375556}"/>
              </a:ext>
            </a:extLst>
          </p:cNvPr>
          <p:cNvSpPr/>
          <p:nvPr/>
        </p:nvSpPr>
        <p:spPr>
          <a:xfrm>
            <a:off x="6861835" y="2200325"/>
            <a:ext cx="248957" cy="264283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0CE336-DC9E-0A6D-B69F-A3253334481A}"/>
              </a:ext>
            </a:extLst>
          </p:cNvPr>
          <p:cNvSpPr txBox="1"/>
          <p:nvPr/>
        </p:nvSpPr>
        <p:spPr>
          <a:xfrm>
            <a:off x="5648960" y="3267973"/>
            <a:ext cx="15998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dirty="0">
                <a:solidFill>
                  <a:schemeClr val="accent1"/>
                </a:solidFill>
              </a:rPr>
              <a:t>Install</a:t>
            </a:r>
          </a:p>
          <a:p>
            <a:pPr algn="ctr"/>
            <a:r>
              <a:rPr lang="en-CA" dirty="0">
                <a:solidFill>
                  <a:schemeClr val="accent1"/>
                </a:solidFill>
              </a:rPr>
              <a:t>packages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69859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E679A9-E9C4-4ECB-BA1A-2F9F81207F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" t="3396" r="509" b="868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8788C78-2B72-3855-9AB5-306D37FAFE86}"/>
              </a:ext>
            </a:extLst>
          </p:cNvPr>
          <p:cNvSpPr/>
          <p:nvPr/>
        </p:nvSpPr>
        <p:spPr>
          <a:xfrm>
            <a:off x="461682" y="365125"/>
            <a:ext cx="11268635" cy="6104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CA" dirty="0"/>
              <a:t>The </a:t>
            </a:r>
            <a:r>
              <a:rPr lang="en-CA" b="1" dirty="0"/>
              <a:t>mapview</a:t>
            </a:r>
            <a:r>
              <a:rPr lang="en-CA" dirty="0"/>
              <a:t> package functions to quickly and conveniently make visualizations of spatial data.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The </a:t>
            </a:r>
            <a:r>
              <a:rPr lang="en-CA" b="1" dirty="0"/>
              <a:t>dplyr</a:t>
            </a:r>
            <a:r>
              <a:rPr lang="en-CA" dirty="0"/>
              <a:t> package is used to execute common data manipulation tasks.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The </a:t>
            </a:r>
            <a:r>
              <a:rPr lang="en-CA" b="1" dirty="0"/>
              <a:t>sf</a:t>
            </a:r>
            <a:r>
              <a:rPr lang="en-CA" dirty="0"/>
              <a:t> package supports Simple Feature objects in R, and provides an interface for working with spatial and geographic data.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7D5912-83C8-F251-9933-DBC807C48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The mapview () function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C35996-8E7F-00A2-CED7-D019DBD54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252" y="5076904"/>
            <a:ext cx="8397491" cy="6997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E31734-7EB4-A9EB-19B6-ABF5EF59F6E1}"/>
              </a:ext>
            </a:extLst>
          </p:cNvPr>
          <p:cNvSpPr txBox="1"/>
          <p:nvPr/>
        </p:nvSpPr>
        <p:spPr>
          <a:xfrm>
            <a:off x="2402838" y="1772065"/>
            <a:ext cx="738632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CA" sz="2400" dirty="0"/>
              <a:t>To make a default map with the mapview() function, you only need a few arguments.</a:t>
            </a:r>
          </a:p>
          <a:p>
            <a:pPr marL="0" indent="0">
              <a:buNone/>
            </a:pPr>
            <a:endParaRPr lang="en-CA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b="1" dirty="0" err="1"/>
              <a:t>mydata</a:t>
            </a:r>
            <a:r>
              <a:rPr lang="en-CA" sz="2400" b="1" dirty="0"/>
              <a:t> </a:t>
            </a:r>
            <a:r>
              <a:rPr lang="en-CA" sz="2400" dirty="0"/>
              <a:t>= the name of your </a:t>
            </a:r>
            <a:r>
              <a:rPr lang="en-CA" sz="2400" dirty="0" err="1"/>
              <a:t>dataframe</a:t>
            </a:r>
            <a:endParaRPr lang="en-CA" sz="7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b="1" dirty="0" err="1"/>
              <a:t>xcol</a:t>
            </a:r>
            <a:r>
              <a:rPr lang="en-CA" sz="2400" b="1" dirty="0"/>
              <a:t> </a:t>
            </a:r>
            <a:r>
              <a:rPr lang="en-CA" sz="2400" dirty="0"/>
              <a:t>= longitude coordinates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b="1" dirty="0" err="1"/>
              <a:t>ycol</a:t>
            </a:r>
            <a:r>
              <a:rPr lang="en-CA" sz="2400" dirty="0"/>
              <a:t> = latitude coordinates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b="1" dirty="0" err="1"/>
              <a:t>zcol</a:t>
            </a:r>
            <a:r>
              <a:rPr lang="en-CA" sz="2400" dirty="0"/>
              <a:t> = the argument that colours your points/polygons depending on the value of the variable</a:t>
            </a:r>
          </a:p>
        </p:txBody>
      </p:sp>
    </p:spTree>
    <p:extLst>
      <p:ext uri="{BB962C8B-B14F-4D97-AF65-F5344CB8AC3E}">
        <p14:creationId xmlns:p14="http://schemas.microsoft.com/office/powerpoint/2010/main" val="1248943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7C92B97-A921-1732-90F2-BAE285A169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" t="3396" r="509" b="868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E679A9-E9C4-4ECB-BA1A-2F9F81207F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" t="3396" r="509" b="868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1EA9A81-5E3D-F829-1EAA-E15F362E5F72}"/>
              </a:ext>
            </a:extLst>
          </p:cNvPr>
          <p:cNvSpPr/>
          <p:nvPr/>
        </p:nvSpPr>
        <p:spPr>
          <a:xfrm>
            <a:off x="461682" y="365125"/>
            <a:ext cx="11268635" cy="6104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CA" dirty="0"/>
              <a:t>The </a:t>
            </a:r>
            <a:r>
              <a:rPr lang="en-CA" b="1" dirty="0"/>
              <a:t>mapview</a:t>
            </a:r>
            <a:r>
              <a:rPr lang="en-CA" dirty="0"/>
              <a:t> package functions to quickly and conveniently make visualizations of spatial data.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The </a:t>
            </a:r>
            <a:r>
              <a:rPr lang="en-CA" b="1" dirty="0"/>
              <a:t>dplyr</a:t>
            </a:r>
            <a:r>
              <a:rPr lang="en-CA" dirty="0"/>
              <a:t> package is used to execute common data manipulation tasks.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The </a:t>
            </a:r>
            <a:r>
              <a:rPr lang="en-CA" b="1" dirty="0"/>
              <a:t>sf</a:t>
            </a:r>
            <a:r>
              <a:rPr lang="en-CA" dirty="0"/>
              <a:t> package supports Simple Feature objects in R, and provides an interface for working with spatial and geographic data.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7D5912-83C8-F251-9933-DBC807C48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581" y="1677436"/>
            <a:ext cx="10515600" cy="1325563"/>
          </a:xfrm>
        </p:spPr>
        <p:txBody>
          <a:bodyPr/>
          <a:lstStyle/>
          <a:p>
            <a:pPr algn="ctr"/>
            <a:r>
              <a:rPr lang="en-CA" dirty="0"/>
              <a:t>Adding Spatial Information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742B3C-BE56-30ED-FFC9-B0608D2948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56" b="68284"/>
          <a:stretch/>
        </p:blipFill>
        <p:spPr>
          <a:xfrm>
            <a:off x="2350390" y="3429000"/>
            <a:ext cx="8907869" cy="5496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68AE72-5D66-75E3-EEA5-886A809BEC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048" t="-9475" r="115" b="5120"/>
          <a:stretch/>
        </p:blipFill>
        <p:spPr>
          <a:xfrm>
            <a:off x="2257221" y="2879303"/>
            <a:ext cx="9001038" cy="549697"/>
          </a:xfrm>
          <a:prstGeom prst="rect">
            <a:avLst/>
          </a:prstGeom>
        </p:spPr>
      </p:pic>
      <p:sp>
        <p:nvSpPr>
          <p:cNvPr id="12" name="Left Brace 11">
            <a:extLst>
              <a:ext uri="{FF2B5EF4-FFF2-40B4-BE49-F238E27FC236}">
                <a16:creationId xmlns:a16="http://schemas.microsoft.com/office/drawing/2014/main" id="{8D3519DE-ECCC-736A-0FD6-2CE5BADC2B52}"/>
              </a:ext>
            </a:extLst>
          </p:cNvPr>
          <p:cNvSpPr/>
          <p:nvPr/>
        </p:nvSpPr>
        <p:spPr>
          <a:xfrm>
            <a:off x="1986024" y="3037278"/>
            <a:ext cx="193753" cy="78344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5F60EE-95C8-6FEB-7634-3AC743785DBB}"/>
              </a:ext>
            </a:extLst>
          </p:cNvPr>
          <p:cNvSpPr txBox="1"/>
          <p:nvPr/>
        </p:nvSpPr>
        <p:spPr>
          <a:xfrm>
            <a:off x="638884" y="3105835"/>
            <a:ext cx="14363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dirty="0">
                <a:solidFill>
                  <a:schemeClr val="accent1"/>
                </a:solidFill>
              </a:rPr>
              <a:t>Add spatial information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209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CC0CD3D-28E2-EBC9-A8AA-49E66B3817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" t="3396" r="509" b="868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82D6DF9-BBB8-EB2F-A074-659B732328E5}"/>
              </a:ext>
            </a:extLst>
          </p:cNvPr>
          <p:cNvSpPr/>
          <p:nvPr/>
        </p:nvSpPr>
        <p:spPr>
          <a:xfrm>
            <a:off x="461682" y="376517"/>
            <a:ext cx="11268635" cy="6104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7D5912-83C8-F251-9933-DBC807C48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717" y="397434"/>
            <a:ext cx="1051560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/>
              <a:t>Spatial Information – </a:t>
            </a:r>
            <a:r>
              <a:rPr lang="en-CA" sz="3200" dirty="0">
                <a:solidFill>
                  <a:srgbClr val="C00000"/>
                </a:solidFill>
              </a:rPr>
              <a:t>Points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C7E358-E749-C097-55B6-3D4F85ED7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117" y="1538288"/>
            <a:ext cx="9763165" cy="3003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/>
              <a:t>To plot points in mapview, you need latitude and longitude coordinates.</a:t>
            </a:r>
          </a:p>
          <a:p>
            <a:pPr marL="0" indent="0">
              <a:buNone/>
            </a:pPr>
            <a:r>
              <a:rPr lang="en-CA" sz="2400" dirty="0"/>
              <a:t>If your data already has coordinates, use the </a:t>
            </a:r>
            <a:r>
              <a:rPr lang="en-CA" sz="2400" b="1" dirty="0" err="1">
                <a:solidFill>
                  <a:schemeClr val="accent1"/>
                </a:solidFill>
              </a:rPr>
              <a:t>st_as_sf</a:t>
            </a:r>
            <a:r>
              <a:rPr lang="en-CA" sz="2400" b="1" dirty="0">
                <a:solidFill>
                  <a:schemeClr val="accent1"/>
                </a:solidFill>
              </a:rPr>
              <a:t>() </a:t>
            </a:r>
            <a:r>
              <a:rPr lang="en-CA" sz="2400" dirty="0"/>
              <a:t>function from the </a:t>
            </a:r>
            <a:r>
              <a:rPr lang="en-CA" sz="2400" b="1" dirty="0"/>
              <a:t>sf</a:t>
            </a:r>
            <a:r>
              <a:rPr lang="en-CA" sz="2400" dirty="0"/>
              <a:t> package to structure your data as spatial in R.</a:t>
            </a:r>
          </a:p>
          <a:p>
            <a:pPr marL="0" indent="0">
              <a:buNone/>
            </a:pPr>
            <a:endParaRPr lang="en-CA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CF5D35-7B39-9AA0-8348-5CBDDFC0393E}"/>
              </a:ext>
            </a:extLst>
          </p:cNvPr>
          <p:cNvSpPr txBox="1"/>
          <p:nvPr/>
        </p:nvSpPr>
        <p:spPr>
          <a:xfrm>
            <a:off x="1214117" y="5058524"/>
            <a:ext cx="9763759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CA" sz="2000" dirty="0" err="1"/>
              <a:t>st_as_sf</a:t>
            </a:r>
            <a:r>
              <a:rPr lang="en-CA" sz="2000" dirty="0"/>
              <a:t>(</a:t>
            </a:r>
            <a:r>
              <a:rPr lang="en-CA" sz="2000" dirty="0" err="1"/>
              <a:t>mydata</a:t>
            </a:r>
            <a:r>
              <a:rPr lang="en-CA" sz="2000" dirty="0"/>
              <a:t>, coordinates = c(“</a:t>
            </a:r>
            <a:r>
              <a:rPr lang="en-CA" sz="2000" dirty="0" err="1"/>
              <a:t>my_longitude_column</a:t>
            </a:r>
            <a:r>
              <a:rPr lang="en-CA" sz="2000" dirty="0"/>
              <a:t>”, “</a:t>
            </a:r>
            <a:r>
              <a:rPr lang="en-CA" sz="2000" dirty="0" err="1"/>
              <a:t>my_latitude_column</a:t>
            </a:r>
            <a:r>
              <a:rPr lang="en-CA" sz="2000" dirty="0"/>
              <a:t>”, </a:t>
            </a:r>
            <a:r>
              <a:rPr lang="en-CA" sz="2000" dirty="0" err="1"/>
              <a:t>crs</a:t>
            </a:r>
            <a:r>
              <a:rPr lang="en-CA" sz="2000" dirty="0"/>
              <a:t>=4326)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78A8AD-A134-3374-6BEF-625FB9EDE7B7}"/>
              </a:ext>
            </a:extLst>
          </p:cNvPr>
          <p:cNvSpPr txBox="1"/>
          <p:nvPr/>
        </p:nvSpPr>
        <p:spPr>
          <a:xfrm>
            <a:off x="1214117" y="2971860"/>
            <a:ext cx="83489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b="1" dirty="0" err="1"/>
              <a:t>mydata</a:t>
            </a:r>
            <a:r>
              <a:rPr lang="en-CA" sz="2400" b="1" dirty="0"/>
              <a:t> </a:t>
            </a:r>
            <a:r>
              <a:rPr lang="en-CA" sz="2400" dirty="0"/>
              <a:t>= the name of your </a:t>
            </a:r>
            <a:r>
              <a:rPr lang="en-CA" sz="2400" dirty="0" err="1"/>
              <a:t>dataframe</a:t>
            </a:r>
            <a:endParaRPr lang="en-CA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b="1" dirty="0"/>
              <a:t>“</a:t>
            </a:r>
            <a:r>
              <a:rPr lang="en-CA" sz="2400" b="1" dirty="0" err="1"/>
              <a:t>my_longitude_column</a:t>
            </a:r>
            <a:r>
              <a:rPr lang="en-CA" sz="2400" b="1" dirty="0"/>
              <a:t>” </a:t>
            </a:r>
            <a:r>
              <a:rPr lang="en-CA" sz="2400" dirty="0"/>
              <a:t>= the </a:t>
            </a:r>
            <a:r>
              <a:rPr lang="en-CA" sz="2400" dirty="0" err="1"/>
              <a:t>df</a:t>
            </a:r>
            <a:r>
              <a:rPr lang="en-CA" sz="2400" dirty="0"/>
              <a:t> column with longitude info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b="1" dirty="0"/>
              <a:t>“</a:t>
            </a:r>
            <a:r>
              <a:rPr lang="en-CA" sz="2400" b="1" dirty="0" err="1"/>
              <a:t>my_latitude_column</a:t>
            </a:r>
            <a:r>
              <a:rPr lang="en-CA" sz="2400" b="1" dirty="0"/>
              <a:t>” </a:t>
            </a:r>
            <a:r>
              <a:rPr lang="en-CA" sz="2400" dirty="0"/>
              <a:t>= the </a:t>
            </a:r>
            <a:r>
              <a:rPr lang="en-CA" sz="2400" dirty="0" err="1"/>
              <a:t>df</a:t>
            </a:r>
            <a:r>
              <a:rPr lang="en-CA" sz="2400" dirty="0"/>
              <a:t> column with latitude info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b="1" dirty="0" err="1"/>
              <a:t>crs</a:t>
            </a:r>
            <a:r>
              <a:rPr lang="en-CA" sz="2400" b="1" dirty="0"/>
              <a:t> </a:t>
            </a:r>
            <a:r>
              <a:rPr lang="en-CA" sz="2400" dirty="0"/>
              <a:t>= the coordinate reference system, e.g. ESPG 4326</a:t>
            </a:r>
          </a:p>
        </p:txBody>
      </p:sp>
    </p:spTree>
    <p:extLst>
      <p:ext uri="{BB962C8B-B14F-4D97-AF65-F5344CB8AC3E}">
        <p14:creationId xmlns:p14="http://schemas.microsoft.com/office/powerpoint/2010/main" val="1148972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CC0CD3D-28E2-EBC9-A8AA-49E66B3817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" t="3396" r="509" b="8684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82D6DF9-BBB8-EB2F-A074-659B732328E5}"/>
              </a:ext>
            </a:extLst>
          </p:cNvPr>
          <p:cNvSpPr/>
          <p:nvPr/>
        </p:nvSpPr>
        <p:spPr>
          <a:xfrm>
            <a:off x="461681" y="376517"/>
            <a:ext cx="11268635" cy="6104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7D5912-83C8-F251-9933-DBC807C48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20" y="364490"/>
            <a:ext cx="1051560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/>
              <a:t>SPATIAL INFORMATION – </a:t>
            </a:r>
            <a:r>
              <a:rPr lang="en-CA" sz="3200" dirty="0">
                <a:solidFill>
                  <a:srgbClr val="C00000"/>
                </a:solidFill>
              </a:rPr>
              <a:t>Points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C7E358-E749-C097-55B6-3D4F85ED7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520" y="1538288"/>
            <a:ext cx="5115032" cy="4563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/>
              <a:t>This data already has latitude and longitude coordinates, so the steps are simple: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1ACCFEA-6B98-D1F5-42D3-AB3667A1C4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721"/>
          <a:stretch/>
        </p:blipFill>
        <p:spPr>
          <a:xfrm>
            <a:off x="6738983" y="874957"/>
            <a:ext cx="4605548" cy="365670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CAE0155-F3B6-AC6B-B53C-4452E58B10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738"/>
          <a:stretch/>
        </p:blipFill>
        <p:spPr>
          <a:xfrm>
            <a:off x="3699362" y="2659308"/>
            <a:ext cx="2841815" cy="491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B8C920B-5A51-B89D-204B-DFAF7ABEE39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46890"/>
          <a:stretch/>
        </p:blipFill>
        <p:spPr>
          <a:xfrm>
            <a:off x="635111" y="2893523"/>
            <a:ext cx="5906066" cy="2691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9DD7C77-BF5C-67A8-CA56-6BF1E3360FA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775"/>
          <a:stretch/>
        </p:blipFill>
        <p:spPr>
          <a:xfrm>
            <a:off x="635111" y="2673665"/>
            <a:ext cx="5543441" cy="32667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A83F389-CC78-0788-9609-2EC881457EEC}"/>
              </a:ext>
            </a:extLst>
          </p:cNvPr>
          <p:cNvSpPr/>
          <p:nvPr/>
        </p:nvSpPr>
        <p:spPr>
          <a:xfrm>
            <a:off x="7477117" y="749169"/>
            <a:ext cx="1564640" cy="390828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4C4C777-0B03-E9A4-19E8-F6B6A50863B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0077" b="19169"/>
          <a:stretch/>
        </p:blipFill>
        <p:spPr>
          <a:xfrm>
            <a:off x="635111" y="3354900"/>
            <a:ext cx="4799453" cy="255431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A648C0D-D106-9F14-6C71-0CB9BF98ED1F}"/>
              </a:ext>
            </a:extLst>
          </p:cNvPr>
          <p:cNvSpPr txBox="1"/>
          <p:nvPr/>
        </p:nvSpPr>
        <p:spPr>
          <a:xfrm>
            <a:off x="5977526" y="5025892"/>
            <a:ext cx="2885732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CA" dirty="0" err="1"/>
              <a:t>col.regions</a:t>
            </a:r>
            <a:r>
              <a:rPr lang="en-CA" dirty="0"/>
              <a:t> = “colour”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C848289-5BD3-306A-F117-5F9FDCD2578C}"/>
              </a:ext>
            </a:extLst>
          </p:cNvPr>
          <p:cNvSpPr txBox="1"/>
          <p:nvPr/>
        </p:nvSpPr>
        <p:spPr>
          <a:xfrm>
            <a:off x="5863903" y="543284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 dirty="0"/>
              <a:t>To change the colou</a:t>
            </a:r>
            <a:r>
              <a:rPr lang="en-CA" dirty="0"/>
              <a:t>r of your data points.</a:t>
            </a:r>
          </a:p>
        </p:txBody>
      </p:sp>
    </p:spTree>
    <p:extLst>
      <p:ext uri="{BB962C8B-B14F-4D97-AF65-F5344CB8AC3E}">
        <p14:creationId xmlns:p14="http://schemas.microsoft.com/office/powerpoint/2010/main" val="3721824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CC0CD3D-28E2-EBC9-A8AA-49E66B3817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" t="3396" r="509" b="868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82D6DF9-BBB8-EB2F-A074-659B732328E5}"/>
              </a:ext>
            </a:extLst>
          </p:cNvPr>
          <p:cNvSpPr/>
          <p:nvPr/>
        </p:nvSpPr>
        <p:spPr>
          <a:xfrm>
            <a:off x="461682" y="376517"/>
            <a:ext cx="11268635" cy="6104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7D5912-83C8-F251-9933-DBC807C48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20" y="364490"/>
            <a:ext cx="1051560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/>
              <a:t>Spatial Information – </a:t>
            </a:r>
            <a:r>
              <a:rPr lang="en-CA" sz="3200" dirty="0">
                <a:solidFill>
                  <a:srgbClr val="C00000"/>
                </a:solidFill>
              </a:rPr>
              <a:t>Points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C7E358-E749-C097-55B6-3D4F85ED7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076" y="1690688"/>
            <a:ext cx="6049204" cy="4563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/>
              <a:t>If your data does not have coordinates, but you have addresses, you can use the </a:t>
            </a:r>
            <a:r>
              <a:rPr lang="en-CA" sz="2400" b="1" dirty="0" err="1">
                <a:solidFill>
                  <a:schemeClr val="accent1"/>
                </a:solidFill>
              </a:rPr>
              <a:t>mutate_geocode</a:t>
            </a:r>
            <a:r>
              <a:rPr lang="en-CA" sz="2400" b="1" dirty="0">
                <a:solidFill>
                  <a:schemeClr val="accent1"/>
                </a:solidFill>
              </a:rPr>
              <a:t> () </a:t>
            </a:r>
            <a:r>
              <a:rPr lang="en-CA" sz="2400" dirty="0"/>
              <a:t>function from the </a:t>
            </a:r>
            <a:r>
              <a:rPr lang="en-CA" sz="2400" dirty="0" err="1"/>
              <a:t>ggmap</a:t>
            </a:r>
            <a:r>
              <a:rPr lang="en-CA" sz="2400" dirty="0"/>
              <a:t> package.</a:t>
            </a:r>
          </a:p>
          <a:p>
            <a:pPr marL="0" indent="0">
              <a:buNone/>
            </a:pPr>
            <a:r>
              <a:rPr lang="en-CA" sz="2400" dirty="0"/>
              <a:t>This function will get the coordinates from Google’s API, but you need an API key.</a:t>
            </a:r>
          </a:p>
          <a:p>
            <a:pPr marL="0" indent="0">
              <a:buNone/>
            </a:pPr>
            <a:r>
              <a:rPr lang="en-CA" sz="2400" dirty="0"/>
              <a:t>This code will also structure the data as spatial, so you don’t have to use </a:t>
            </a:r>
            <a:r>
              <a:rPr lang="en-CA" sz="2400" b="1" dirty="0" err="1">
                <a:solidFill>
                  <a:schemeClr val="accent1"/>
                </a:solidFill>
              </a:rPr>
              <a:t>st_as_sf</a:t>
            </a:r>
            <a:r>
              <a:rPr lang="en-CA" sz="2400" b="1" dirty="0">
                <a:solidFill>
                  <a:schemeClr val="accent1"/>
                </a:solidFill>
              </a:rPr>
              <a:t>().</a:t>
            </a:r>
            <a:endParaRPr lang="en-CA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C73412-944D-3A40-29C0-164F59C525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5" r="16823"/>
          <a:stretch/>
        </p:blipFill>
        <p:spPr>
          <a:xfrm>
            <a:off x="6991754" y="594044"/>
            <a:ext cx="4271204" cy="45631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9CC390-D340-6452-05A4-7BF1F36E12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048" t="-9476" r="1" b="5120"/>
          <a:stretch/>
        </p:blipFill>
        <p:spPr>
          <a:xfrm>
            <a:off x="706718" y="5642717"/>
            <a:ext cx="10515600" cy="621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088A1F-8DBF-0533-6363-E2FFBAA38F68}"/>
              </a:ext>
            </a:extLst>
          </p:cNvPr>
          <p:cNvSpPr txBox="1"/>
          <p:nvPr/>
        </p:nvSpPr>
        <p:spPr>
          <a:xfrm>
            <a:off x="747358" y="5272750"/>
            <a:ext cx="10515600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CA" dirty="0" err="1"/>
              <a:t>mutate_geocode</a:t>
            </a:r>
            <a:r>
              <a:rPr lang="en-CA" dirty="0"/>
              <a:t>(</a:t>
            </a:r>
            <a:r>
              <a:rPr lang="en-CA" dirty="0" err="1"/>
              <a:t>your_data_with_addresses</a:t>
            </a:r>
            <a:r>
              <a:rPr lang="en-CA" dirty="0"/>
              <a:t>, location = </a:t>
            </a:r>
            <a:r>
              <a:rPr lang="en-CA" dirty="0" err="1"/>
              <a:t>your_address_column</a:t>
            </a:r>
            <a:r>
              <a:rPr lang="en-CA" dirty="0"/>
              <a:t>, output = “</a:t>
            </a:r>
            <a:r>
              <a:rPr lang="en-CA" dirty="0" err="1"/>
              <a:t>latlona</a:t>
            </a:r>
            <a:r>
              <a:rPr lang="en-CA" dirty="0"/>
              <a:t>”)</a:t>
            </a:r>
          </a:p>
        </p:txBody>
      </p:sp>
    </p:spTree>
    <p:extLst>
      <p:ext uri="{BB962C8B-B14F-4D97-AF65-F5344CB8AC3E}">
        <p14:creationId xmlns:p14="http://schemas.microsoft.com/office/powerpoint/2010/main" val="3023052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5129095-909F-F8A3-3C59-DC38276679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" t="3396" r="509" b="868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AA60A14-539A-C982-0E7F-CA47BB06EFBF}"/>
              </a:ext>
            </a:extLst>
          </p:cNvPr>
          <p:cNvSpPr/>
          <p:nvPr/>
        </p:nvSpPr>
        <p:spPr>
          <a:xfrm>
            <a:off x="461682" y="376517"/>
            <a:ext cx="11268635" cy="6104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7D5912-83C8-F251-9933-DBC807C48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CA" sz="4400" dirty="0"/>
              <a:t>Spatial Information – </a:t>
            </a:r>
            <a:r>
              <a:rPr lang="en-CA" sz="4400" dirty="0">
                <a:solidFill>
                  <a:schemeClr val="accent1"/>
                </a:solidFill>
              </a:rPr>
              <a:t>Polygons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C7E358-E749-C097-55B6-3D4F85ED7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4657"/>
            <a:ext cx="10693400" cy="4431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/>
              <a:t>To make polygons, you can merge your data with a </a:t>
            </a:r>
            <a:r>
              <a:rPr lang="en-CA" sz="2400" dirty="0" err="1"/>
              <a:t>geojson</a:t>
            </a:r>
            <a:r>
              <a:rPr lang="en-CA" sz="2400" dirty="0"/>
              <a:t> or other shapefile information to get the boundaries around regions (e.g. cities, provinces, countries).</a:t>
            </a:r>
          </a:p>
          <a:p>
            <a:pPr marL="0" indent="0">
              <a:buNone/>
            </a:pPr>
            <a:r>
              <a:rPr lang="en-CA" sz="2400" dirty="0"/>
              <a:t>There are R packages containing shapefile information for many countries.</a:t>
            </a:r>
          </a:p>
          <a:p>
            <a:pPr marL="0" indent="0">
              <a:buNone/>
            </a:pPr>
            <a:r>
              <a:rPr lang="en-CA" sz="2400" dirty="0"/>
              <a:t>e.g., </a:t>
            </a:r>
            <a:r>
              <a:rPr lang="en-CA" sz="2400" b="1" dirty="0" err="1">
                <a:solidFill>
                  <a:schemeClr val="accent2"/>
                </a:solidFill>
              </a:rPr>
              <a:t>tigris</a:t>
            </a:r>
            <a:r>
              <a:rPr lang="en-CA" sz="2400" dirty="0"/>
              <a:t> package for the U.S. </a:t>
            </a:r>
          </a:p>
          <a:p>
            <a:pPr marL="0" indent="0">
              <a:buNone/>
            </a:pPr>
            <a:endParaRPr lang="en-CA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25D943-068B-1C72-6DD0-DC26A84EE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399" y="3037456"/>
            <a:ext cx="5531891" cy="30569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ECB20B-C332-BFF4-2728-0A69458F38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574750"/>
            <a:ext cx="4416723" cy="40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84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707</TotalTime>
  <Words>823</Words>
  <Application>Microsoft Office PowerPoint</Application>
  <PresentationFormat>Widescreen</PresentationFormat>
  <Paragraphs>80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Tw Cen MT</vt:lpstr>
      <vt:lpstr>Tw Cen MT Condensed</vt:lpstr>
      <vt:lpstr>Wingdings 3</vt:lpstr>
      <vt:lpstr>Integral</vt:lpstr>
      <vt:lpstr>Simple Mapmaking in RStudio</vt:lpstr>
      <vt:lpstr>Workflow</vt:lpstr>
      <vt:lpstr>Useful Packages</vt:lpstr>
      <vt:lpstr>The mapview () function</vt:lpstr>
      <vt:lpstr>Adding Spatial Information</vt:lpstr>
      <vt:lpstr>Spatial Information – Points</vt:lpstr>
      <vt:lpstr>SPATIAL INFORMATION – Points</vt:lpstr>
      <vt:lpstr>Spatial Information – Points</vt:lpstr>
      <vt:lpstr>Spatial Information – Polygons</vt:lpstr>
      <vt:lpstr>Spatial Information – Polygons</vt:lpstr>
      <vt:lpstr>Customizing your map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Mapmaking in RStudio</dc:title>
  <dc:creator>Taylor Cargill</dc:creator>
  <cp:lastModifiedBy>Taylor Cargill</cp:lastModifiedBy>
  <cp:revision>1</cp:revision>
  <dcterms:created xsi:type="dcterms:W3CDTF">2022-10-21T04:29:00Z</dcterms:created>
  <dcterms:modified xsi:type="dcterms:W3CDTF">2022-10-21T16:16:28Z</dcterms:modified>
</cp:coreProperties>
</file>